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Lst>
  <p:sldSz cy="5143500" cx="9144000"/>
  <p:notesSz cx="6858000" cy="9144000"/>
  <p:embeddedFontLst>
    <p:embeddedFont>
      <p:font typeface="Lato"/>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76" roundtripDataSignature="AMtx7miTnuaU0YugAkVPCGpMPkh38bwP8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0BCA184-0C47-467E-99B0-5B4661B02E55}">
  <a:tblStyle styleId="{10BCA184-0C47-467E-99B0-5B4661B02E5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ato-bold.fntdata"/><Relationship Id="rId72" Type="http://schemas.openxmlformats.org/officeDocument/2006/relationships/font" Target="fonts/Lato-regular.fntdata"/><Relationship Id="rId31" Type="http://schemas.openxmlformats.org/officeDocument/2006/relationships/slide" Target="slides/slide25.xml"/><Relationship Id="rId75" Type="http://schemas.openxmlformats.org/officeDocument/2006/relationships/font" Target="fonts/Lato-boldItalic.fntdata"/><Relationship Id="rId30" Type="http://schemas.openxmlformats.org/officeDocument/2006/relationships/slide" Target="slides/slide24.xml"/><Relationship Id="rId74" Type="http://schemas.openxmlformats.org/officeDocument/2006/relationships/font" Target="fonts/Lato-italic.fntdata"/><Relationship Id="rId33" Type="http://schemas.openxmlformats.org/officeDocument/2006/relationships/slide" Target="slides/slide27.xml"/><Relationship Id="rId32" Type="http://schemas.openxmlformats.org/officeDocument/2006/relationships/slide" Target="slides/slide26.xml"/><Relationship Id="rId76" Type="http://customschemas.google.com/relationships/presentationmetadata" Target="meta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0f1da34ad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0f1da34ad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10e84043d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210e84043d5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10e84043d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10e84043d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0e84043d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210e84043d5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10e4a87f51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10e4a87f51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0f1da34ad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20f1da34adb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0f1da34ad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20f1da34adb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0f1da34ad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0f1da34adb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0f1da34adb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0f1da34adb_0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0f1da34ad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20f1da34adb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0f1da34adb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20f1da34adb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0f1da34adb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20f1da34adb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0f1da34ad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20f1da34adb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10e4a87f51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10e4a87f51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10e4a87f5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10e4a87f51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10e4a87f5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10e4a87f5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10e4a87f5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10e4a87f5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10e4a87f5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10e4a87f5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10e4a87f5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10e4a87f5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10e4a87f5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10e4a87f5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10e4a87f51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10e4a87f51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10e4a87f51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10e4a87f51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10e4a87f51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g210e4a87f51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0f1da34adb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0f1da34adb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0f1da34adb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g20f1da34adb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0f1da34adb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20f1da34adb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0f1da34adb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20f1da34adb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0f1da34adb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g20f1da34adb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0f1da34adb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9" name="Google Shape;579;g20f1da34adb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0f1da34adb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20f1da34adb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0f1da34adb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20f1da34adb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10e84043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10e84043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0f1da34adb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0f1da34adb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13cca1837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13cca1837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5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5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4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4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4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4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4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4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4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5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gif"/><Relationship Id="rId4" Type="http://schemas.openxmlformats.org/officeDocument/2006/relationships/image" Target="../media/image15.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0.gif"/><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gif"/><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gif"/><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gif"/><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gif"/><Relationship Id="rId4" Type="http://schemas.openxmlformats.org/officeDocument/2006/relationships/image" Target="../media/image17.png"/><Relationship Id="rId5"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gif"/><Relationship Id="rId4" Type="http://schemas.openxmlformats.org/officeDocument/2006/relationships/image" Target="../media/image17.png"/><Relationship Id="rId5"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9.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9.png"/><Relationship Id="rId4" Type="http://schemas.openxmlformats.org/officeDocument/2006/relationships/image" Target="../media/image41.png"/><Relationship Id="rId5"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0.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g20f1da34adb_0_1"/>
          <p:cNvSpPr txBox="1"/>
          <p:nvPr>
            <p:ph type="ctrTitle"/>
          </p:nvPr>
        </p:nvSpPr>
        <p:spPr>
          <a:xfrm>
            <a:off x="311708" y="5921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b="1" lang="en" sz="4300">
                <a:latin typeface="Lato"/>
                <a:ea typeface="Lato"/>
                <a:cs typeface="Lato"/>
                <a:sym typeface="Lato"/>
              </a:rPr>
              <a:t>Theory-Driven Text Analysis for Psychologists: </a:t>
            </a:r>
            <a:br>
              <a:rPr b="1" lang="en" sz="4300">
                <a:latin typeface="Lato"/>
                <a:ea typeface="Lato"/>
                <a:cs typeface="Lato"/>
                <a:sym typeface="Lato"/>
              </a:rPr>
            </a:br>
            <a:r>
              <a:rPr lang="en" sz="3100">
                <a:latin typeface="Lato"/>
                <a:ea typeface="Lato"/>
                <a:cs typeface="Lato"/>
                <a:sym typeface="Lato"/>
              </a:rPr>
              <a:t>A Hands-On Workshop</a:t>
            </a:r>
            <a:endParaRPr i="1" sz="3600">
              <a:latin typeface="Lato"/>
              <a:ea typeface="Lato"/>
              <a:cs typeface="Lato"/>
              <a:sym typeface="Lato"/>
            </a:endParaRPr>
          </a:p>
        </p:txBody>
      </p:sp>
      <p:sp>
        <p:nvSpPr>
          <p:cNvPr id="55" name="Google Shape;55;g20f1da34adb_0_1"/>
          <p:cNvSpPr txBox="1"/>
          <p:nvPr>
            <p:ph idx="1" type="subTitle"/>
          </p:nvPr>
        </p:nvSpPr>
        <p:spPr>
          <a:xfrm>
            <a:off x="311700" y="2797175"/>
            <a:ext cx="8520600" cy="1248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500">
                <a:latin typeface="Lato"/>
                <a:ea typeface="Lato"/>
                <a:cs typeface="Lato"/>
                <a:sym typeface="Lato"/>
              </a:rPr>
              <a:t>Instructors: Mohammad Atari &amp; Ali Omrani</a:t>
            </a:r>
            <a:endParaRPr b="1" sz="2500">
              <a:latin typeface="Lato"/>
              <a:ea typeface="Lato"/>
              <a:cs typeface="Lato"/>
              <a:sym typeface="Lato"/>
            </a:endParaRPr>
          </a:p>
          <a:p>
            <a:pPr indent="0" lvl="0" marL="0" rtl="0" algn="ctr">
              <a:spcBef>
                <a:spcPts val="0"/>
              </a:spcBef>
              <a:spcAft>
                <a:spcPts val="0"/>
              </a:spcAft>
              <a:buNone/>
            </a:pPr>
            <a:r>
              <a:t/>
            </a:r>
            <a:endParaRPr b="1" sz="1600">
              <a:latin typeface="Lato"/>
              <a:ea typeface="Lato"/>
              <a:cs typeface="Lato"/>
              <a:sym typeface="Lato"/>
            </a:endParaRPr>
          </a:p>
        </p:txBody>
      </p:sp>
      <p:pic>
        <p:nvPicPr>
          <p:cNvPr id="56" name="Google Shape;56;g20f1da34adb_0_1"/>
          <p:cNvPicPr preferRelativeResize="0"/>
          <p:nvPr/>
        </p:nvPicPr>
        <p:blipFill>
          <a:blip r:embed="rId3">
            <a:alphaModFix/>
          </a:blip>
          <a:stretch>
            <a:fillRect/>
          </a:stretch>
        </p:blipFill>
        <p:spPr>
          <a:xfrm>
            <a:off x="2143125" y="3238500"/>
            <a:ext cx="4857750" cy="1905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Word Embeddings</a:t>
            </a:r>
            <a:endParaRPr>
              <a:latin typeface="Lato"/>
              <a:ea typeface="Lato"/>
              <a:cs typeface="Lato"/>
              <a:sym typeface="Lato"/>
            </a:endParaRPr>
          </a:p>
        </p:txBody>
      </p:sp>
      <p:sp>
        <p:nvSpPr>
          <p:cNvPr id="127" name="Google Shape;127;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Lato"/>
              <a:buChar char="●"/>
            </a:pPr>
            <a:r>
              <a:rPr b="1" lang="en">
                <a:latin typeface="Lato"/>
                <a:ea typeface="Lato"/>
                <a:cs typeface="Lato"/>
                <a:sym typeface="Lato"/>
              </a:rPr>
              <a:t>“You shall know a word by the company it keeps” (Firth, J. R. 1957:11)</a:t>
            </a:r>
            <a:endParaRPr b="1">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b="1" lang="en">
                <a:latin typeface="Lato"/>
                <a:ea typeface="Lato"/>
                <a:cs typeface="Lato"/>
                <a:sym typeface="Lato"/>
              </a:rPr>
              <a:t>Represents meaning of words as points in a high-dimensional vector space</a:t>
            </a:r>
            <a:endParaRPr b="1">
              <a:latin typeface="Lato"/>
              <a:ea typeface="Lato"/>
              <a:cs typeface="Lato"/>
              <a:sym typeface="Lato"/>
            </a:endParaRPr>
          </a:p>
          <a:p>
            <a:pPr indent="0" lvl="0" marL="0" rtl="0" algn="l">
              <a:lnSpc>
                <a:spcPct val="115000"/>
              </a:lnSpc>
              <a:spcBef>
                <a:spcPts val="1200"/>
              </a:spcBef>
              <a:spcAft>
                <a:spcPts val="0"/>
              </a:spcAft>
              <a:buSzPts val="1800"/>
              <a:buNone/>
            </a:pPr>
            <a:r>
              <a:t/>
            </a:r>
            <a:endParaRPr b="1">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pic>
        <p:nvPicPr>
          <p:cNvPr descr="1.png" id="128" name="Google Shape;128;p11"/>
          <p:cNvPicPr preferRelativeResize="0"/>
          <p:nvPr/>
        </p:nvPicPr>
        <p:blipFill rotWithShape="1">
          <a:blip r:embed="rId3">
            <a:alphaModFix/>
          </a:blip>
          <a:srcRect b="0" l="0" r="0" t="0"/>
          <a:stretch/>
        </p:blipFill>
        <p:spPr>
          <a:xfrm>
            <a:off x="1712031" y="2420499"/>
            <a:ext cx="5719956" cy="2230598"/>
          </a:xfrm>
          <a:prstGeom prst="rect">
            <a:avLst/>
          </a:prstGeom>
          <a:noFill/>
          <a:ln>
            <a:noFill/>
          </a:ln>
        </p:spPr>
      </p:pic>
      <p:sp>
        <p:nvSpPr>
          <p:cNvPr id="129" name="Google Shape;129;p11"/>
          <p:cNvSpPr txBox="1"/>
          <p:nvPr/>
        </p:nvSpPr>
        <p:spPr>
          <a:xfrm>
            <a:off x="2565902" y="4651112"/>
            <a:ext cx="4012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Lato"/>
                <a:ea typeface="Lato"/>
                <a:cs typeface="Lato"/>
                <a:sym typeface="Lato"/>
              </a:rPr>
              <a:t>V[King] ~ V[Man] = V[Queen] ~ V[Woman]</a:t>
            </a:r>
            <a:endParaRPr b="0" i="0" sz="1600" u="none" cap="none" strike="noStrike">
              <a:solidFill>
                <a:srgbClr val="000000"/>
              </a:solidFill>
              <a:latin typeface="Lato"/>
              <a:ea typeface="Lato"/>
              <a:cs typeface="Lato"/>
              <a:sym typeface="Lato"/>
            </a:endParaRPr>
          </a:p>
        </p:txBody>
      </p:sp>
      <p:sp>
        <p:nvSpPr>
          <p:cNvPr id="130" name="Google Shape;130;p11"/>
          <p:cNvSpPr txBox="1"/>
          <p:nvPr/>
        </p:nvSpPr>
        <p:spPr>
          <a:xfrm>
            <a:off x="7425912" y="4835696"/>
            <a:ext cx="1718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Mikolov, et al. 2013</a:t>
            </a:r>
            <a:endParaRPr b="0" i="0" sz="1400" u="none" cap="none" strike="noStrike">
              <a:solidFill>
                <a:srgbClr val="000000"/>
              </a:solidFill>
              <a:latin typeface="Lato"/>
              <a:ea typeface="Lato"/>
              <a:cs typeface="Lato"/>
              <a:sym typeface="Lato"/>
            </a:endParaRPr>
          </a:p>
        </p:txBody>
      </p:sp>
      <p:sp>
        <p:nvSpPr>
          <p:cNvPr id="131" name="Google Shape;131;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lang="en">
                <a:latin typeface="Lato"/>
                <a:ea typeface="Lato"/>
                <a:cs typeface="Lato"/>
                <a:sym typeface="Lato"/>
              </a:rPr>
              <a:t>Word Embeddings</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p:txBody>
      </p:sp>
      <p:sp>
        <p:nvSpPr>
          <p:cNvPr id="137" name="Google Shape;137;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latin typeface="Lato"/>
                <a:ea typeface="Lato"/>
                <a:cs typeface="Lato"/>
                <a:sym typeface="Lato"/>
              </a:rPr>
              <a:t>Word embeddings give us the ability to compute similarity between two words based on their vector representation (a distance metric).</a:t>
            </a:r>
            <a:endParaRPr>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a:latin typeface="Lato"/>
                <a:ea typeface="Lato"/>
                <a:cs typeface="Lato"/>
                <a:sym typeface="Lato"/>
              </a:rPr>
              <a:t>An early test was to evaluate the reasonability of the nearest neighbors of a particular term or phrase (Jones &amp; Mewhort, 2007; Mikolov, et al., 2013).</a:t>
            </a:r>
            <a:endParaRPr>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a:latin typeface="Lato"/>
                <a:ea typeface="Lato"/>
                <a:cs typeface="Lato"/>
                <a:sym typeface="Lato"/>
              </a:rPr>
              <a:t>These neighbors tended to be highly meaningful: e.g., nearest terms to "frog”: "frogs", "toad", "litoria", "leptodactylidae", "rana" (Pennington et al., 2014)</a:t>
            </a:r>
            <a:endParaRPr>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t/>
            </a:r>
            <a:endParaRPr>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pic>
        <p:nvPicPr>
          <p:cNvPr id="138" name="Google Shape;138;p12"/>
          <p:cNvPicPr preferRelativeResize="0"/>
          <p:nvPr/>
        </p:nvPicPr>
        <p:blipFill rotWithShape="1">
          <a:blip r:embed="rId3">
            <a:alphaModFix/>
          </a:blip>
          <a:srcRect b="0" l="0" r="0" t="0"/>
          <a:stretch/>
        </p:blipFill>
        <p:spPr>
          <a:xfrm>
            <a:off x="3731422" y="3615247"/>
            <a:ext cx="1681150" cy="1473600"/>
          </a:xfrm>
          <a:prstGeom prst="rect">
            <a:avLst/>
          </a:prstGeom>
          <a:noFill/>
          <a:ln>
            <a:noFill/>
          </a:ln>
        </p:spPr>
      </p:pic>
      <p:sp>
        <p:nvSpPr>
          <p:cNvPr id="139" name="Google Shape;13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0" st="0"/>
                                            </p:txEl>
                                          </p:spTgt>
                                        </p:tgtEl>
                                        <p:attrNameLst>
                                          <p:attrName>style.visibility</p:attrName>
                                        </p:attrNameLst>
                                      </p:cBhvr>
                                      <p:to>
                                        <p:strVal val="visible"/>
                                      </p:to>
                                    </p:set>
                                    <p:animEffect filter="fade" transition="in">
                                      <p:cBhvr>
                                        <p:cTn dur="1"/>
                                        <p:tgtEl>
                                          <p:spTgt spid="1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1" st="1"/>
                                            </p:txEl>
                                          </p:spTgt>
                                        </p:tgtEl>
                                        <p:attrNameLst>
                                          <p:attrName>style.visibility</p:attrName>
                                        </p:attrNameLst>
                                      </p:cBhvr>
                                      <p:to>
                                        <p:strVal val="visible"/>
                                      </p:to>
                                    </p:set>
                                    <p:animEffect filter="fade" transition="in">
                                      <p:cBhvr>
                                        <p:cTn dur="1"/>
                                        <p:tgtEl>
                                          <p:spTgt spid="1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2" st="2"/>
                                            </p:txEl>
                                          </p:spTgt>
                                        </p:tgtEl>
                                        <p:attrNameLst>
                                          <p:attrName>style.visibility</p:attrName>
                                        </p:attrNameLst>
                                      </p:cBhvr>
                                      <p:to>
                                        <p:strVal val="visible"/>
                                      </p:to>
                                    </p:set>
                                    <p:animEffect filter="fade" transition="in">
                                      <p:cBhvr>
                                        <p:cTn dur="1"/>
                                        <p:tgtEl>
                                          <p:spTgt spid="1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3" st="3"/>
                                            </p:txEl>
                                          </p:spTgt>
                                        </p:tgtEl>
                                        <p:attrNameLst>
                                          <p:attrName>style.visibility</p:attrName>
                                        </p:attrNameLst>
                                      </p:cBhvr>
                                      <p:to>
                                        <p:strVal val="visible"/>
                                      </p:to>
                                    </p:set>
                                    <p:animEffect filter="fade" transition="in">
                                      <p:cBhvr>
                                        <p:cTn dur="1"/>
                                        <p:tgtEl>
                                          <p:spTgt spid="13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xEl>
                                              <p:pRg end="4" st="4"/>
                                            </p:txEl>
                                          </p:spTgt>
                                        </p:tgtEl>
                                        <p:attrNameLst>
                                          <p:attrName>style.visibility</p:attrName>
                                        </p:attrNameLst>
                                      </p:cBhvr>
                                      <p:to>
                                        <p:strVal val="visible"/>
                                      </p:to>
                                    </p:set>
                                    <p:animEffect filter="fade" transition="in">
                                      <p:cBhvr>
                                        <p:cTn dur="1"/>
                                        <p:tgtEl>
                                          <p:spTgt spid="13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Distributed Dictionary Representation (DDR) </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p:txBody>
      </p:sp>
      <p:sp>
        <p:nvSpPr>
          <p:cNvPr id="145" name="Google Shape;14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latin typeface="Lato"/>
              <a:ea typeface="Lato"/>
              <a:cs typeface="Lato"/>
              <a:sym typeface="Lato"/>
            </a:endParaRPr>
          </a:p>
          <a:p>
            <a:pPr indent="0" lvl="0" marL="0" rtl="0" algn="l">
              <a:lnSpc>
                <a:spcPct val="115000"/>
              </a:lnSpc>
              <a:spcBef>
                <a:spcPts val="1200"/>
              </a:spcBef>
              <a:spcAft>
                <a:spcPts val="0"/>
              </a:spcAft>
              <a:buSzPts val="1800"/>
              <a:buNone/>
            </a:pPr>
            <a:r>
              <a:t/>
            </a:r>
            <a:endParaRPr>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pic>
        <p:nvPicPr>
          <p:cNvPr id="146" name="Google Shape;146;p13"/>
          <p:cNvPicPr preferRelativeResize="0"/>
          <p:nvPr/>
        </p:nvPicPr>
        <p:blipFill rotWithShape="1">
          <a:blip r:embed="rId3">
            <a:alphaModFix/>
          </a:blip>
          <a:srcRect b="0" l="0" r="0" t="0"/>
          <a:stretch/>
        </p:blipFill>
        <p:spPr>
          <a:xfrm>
            <a:off x="0" y="1094220"/>
            <a:ext cx="9143999" cy="3532909"/>
          </a:xfrm>
          <a:prstGeom prst="rect">
            <a:avLst/>
          </a:prstGeom>
          <a:noFill/>
          <a:ln>
            <a:noFill/>
          </a:ln>
        </p:spPr>
      </p:pic>
      <p:sp>
        <p:nvSpPr>
          <p:cNvPr id="147" name="Google Shape;147;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xEl>
                                              <p:pRg end="0" st="0"/>
                                            </p:txEl>
                                          </p:spTgt>
                                        </p:tgtEl>
                                        <p:attrNameLst>
                                          <p:attrName>style.visibility</p:attrName>
                                        </p:attrNameLst>
                                      </p:cBhvr>
                                      <p:to>
                                        <p:strVal val="visible"/>
                                      </p:to>
                                    </p:set>
                                    <p:animEffect filter="fade" transition="in">
                                      <p:cBhvr>
                                        <p:cTn dur="1"/>
                                        <p:tgtEl>
                                          <p:spTgt spid="1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xEl>
                                              <p:pRg end="1" st="1"/>
                                            </p:txEl>
                                          </p:spTgt>
                                        </p:tgtEl>
                                        <p:attrNameLst>
                                          <p:attrName>style.visibility</p:attrName>
                                        </p:attrNameLst>
                                      </p:cBhvr>
                                      <p:to>
                                        <p:strVal val="visible"/>
                                      </p:to>
                                    </p:set>
                                    <p:animEffect filter="fade" transition="in">
                                      <p:cBhvr>
                                        <p:cTn dur="1"/>
                                        <p:tgtEl>
                                          <p:spTgt spid="1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xEl>
                                              <p:pRg end="2" st="2"/>
                                            </p:txEl>
                                          </p:spTgt>
                                        </p:tgtEl>
                                        <p:attrNameLst>
                                          <p:attrName>style.visibility</p:attrName>
                                        </p:attrNameLst>
                                      </p:cBhvr>
                                      <p:to>
                                        <p:strVal val="visible"/>
                                      </p:to>
                                    </p:set>
                                    <p:animEffect filter="fade" transition="in">
                                      <p:cBhvr>
                                        <p:cTn dur="1"/>
                                        <p:tgtEl>
                                          <p:spTgt spid="14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10e84043d5_0_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Distributed Dictionary Representation (DDR) </a:t>
            </a:r>
            <a:endParaRPr>
              <a:latin typeface="Lato"/>
              <a:ea typeface="Lato"/>
              <a:cs typeface="Lato"/>
              <a:sym typeface="Lato"/>
            </a:endParaRPr>
          </a:p>
        </p:txBody>
      </p:sp>
      <p:pic>
        <p:nvPicPr>
          <p:cNvPr descr="0911_big.gif" id="153" name="Google Shape;153;g210e84043d5_0_8"/>
          <p:cNvPicPr preferRelativeResize="0"/>
          <p:nvPr/>
        </p:nvPicPr>
        <p:blipFill rotWithShape="1">
          <a:blip r:embed="rId3">
            <a:alphaModFix/>
          </a:blip>
          <a:srcRect b="0" l="0" r="0" t="0"/>
          <a:stretch/>
        </p:blipFill>
        <p:spPr>
          <a:xfrm>
            <a:off x="8071550" y="880971"/>
            <a:ext cx="724975" cy="1189699"/>
          </a:xfrm>
          <a:prstGeom prst="rect">
            <a:avLst/>
          </a:prstGeom>
          <a:noFill/>
          <a:ln>
            <a:noFill/>
          </a:ln>
        </p:spPr>
      </p:pic>
      <p:cxnSp>
        <p:nvCxnSpPr>
          <p:cNvPr id="154" name="Google Shape;154;g210e84043d5_0_8"/>
          <p:cNvCxnSpPr/>
          <p:nvPr/>
        </p:nvCxnSpPr>
        <p:spPr>
          <a:xfrm flipH="1" rot="10800000">
            <a:off x="4344000" y="1163700"/>
            <a:ext cx="9000" cy="3064800"/>
          </a:xfrm>
          <a:prstGeom prst="straightConnector1">
            <a:avLst/>
          </a:prstGeom>
          <a:noFill/>
          <a:ln cap="flat" cmpd="sng" w="9525">
            <a:solidFill>
              <a:schemeClr val="dk2"/>
            </a:solidFill>
            <a:prstDash val="solid"/>
            <a:round/>
            <a:headEnd len="sm" w="sm" type="none"/>
            <a:tailEnd len="med" w="med" type="triangle"/>
          </a:ln>
        </p:spPr>
      </p:cxnSp>
      <p:cxnSp>
        <p:nvCxnSpPr>
          <p:cNvPr id="155" name="Google Shape;155;g210e84043d5_0_8"/>
          <p:cNvCxnSpPr/>
          <p:nvPr/>
        </p:nvCxnSpPr>
        <p:spPr>
          <a:xfrm>
            <a:off x="4352875" y="4237400"/>
            <a:ext cx="4166400" cy="0"/>
          </a:xfrm>
          <a:prstGeom prst="straightConnector1">
            <a:avLst/>
          </a:prstGeom>
          <a:noFill/>
          <a:ln cap="flat" cmpd="sng" w="9525">
            <a:solidFill>
              <a:schemeClr val="dk2"/>
            </a:solidFill>
            <a:prstDash val="solid"/>
            <a:round/>
            <a:headEnd len="sm" w="sm" type="none"/>
            <a:tailEnd len="med" w="med" type="triangle"/>
          </a:ln>
        </p:spPr>
      </p:cxnSp>
      <p:sp>
        <p:nvSpPr>
          <p:cNvPr id="156" name="Google Shape;156;g210e84043d5_0_8"/>
          <p:cNvSpPr txBox="1"/>
          <p:nvPr/>
        </p:nvSpPr>
        <p:spPr>
          <a:xfrm>
            <a:off x="5267875" y="1465775"/>
            <a:ext cx="888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fear</a:t>
            </a:r>
            <a:endParaRPr b="0" i="0" sz="1400" u="none" cap="none" strike="noStrike">
              <a:solidFill>
                <a:srgbClr val="000000"/>
              </a:solidFill>
              <a:latin typeface="Lato"/>
              <a:ea typeface="Lato"/>
              <a:cs typeface="Lato"/>
              <a:sym typeface="Lato"/>
            </a:endParaRPr>
          </a:p>
        </p:txBody>
      </p:sp>
      <p:sp>
        <p:nvSpPr>
          <p:cNvPr id="157" name="Google Shape;157;g210e84043d5_0_8"/>
          <p:cNvSpPr txBox="1"/>
          <p:nvPr/>
        </p:nvSpPr>
        <p:spPr>
          <a:xfrm>
            <a:off x="5455800" y="2266175"/>
            <a:ext cx="888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scared</a:t>
            </a:r>
            <a:endParaRPr b="0" i="0" sz="1400" u="none" cap="none" strike="noStrike">
              <a:solidFill>
                <a:srgbClr val="000000"/>
              </a:solidFill>
              <a:latin typeface="Lato"/>
              <a:ea typeface="Lato"/>
              <a:cs typeface="Lato"/>
              <a:sym typeface="Lato"/>
            </a:endParaRPr>
          </a:p>
        </p:txBody>
      </p:sp>
      <p:sp>
        <p:nvSpPr>
          <p:cNvPr id="158" name="Google Shape;158;g210e84043d5_0_8"/>
          <p:cNvSpPr txBox="1"/>
          <p:nvPr/>
        </p:nvSpPr>
        <p:spPr>
          <a:xfrm>
            <a:off x="5865825" y="1275725"/>
            <a:ext cx="888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terror</a:t>
            </a:r>
            <a:endParaRPr b="0" i="0" sz="1400" u="none" cap="none" strike="noStrike">
              <a:solidFill>
                <a:srgbClr val="000000"/>
              </a:solidFill>
              <a:latin typeface="Lato"/>
              <a:ea typeface="Lato"/>
              <a:cs typeface="Lato"/>
              <a:sym typeface="Lato"/>
            </a:endParaRPr>
          </a:p>
        </p:txBody>
      </p:sp>
      <p:sp>
        <p:nvSpPr>
          <p:cNvPr id="159" name="Google Shape;159;g210e84043d5_0_8"/>
          <p:cNvSpPr txBox="1"/>
          <p:nvPr/>
        </p:nvSpPr>
        <p:spPr>
          <a:xfrm>
            <a:off x="6098175" y="1865975"/>
            <a:ext cx="888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horror</a:t>
            </a:r>
            <a:endParaRPr b="0" i="0" sz="1400" u="none" cap="none" strike="noStrike">
              <a:solidFill>
                <a:srgbClr val="000000"/>
              </a:solidFill>
              <a:latin typeface="Lato"/>
              <a:ea typeface="Lato"/>
              <a:cs typeface="Lato"/>
              <a:sym typeface="Lato"/>
            </a:endParaRPr>
          </a:p>
        </p:txBody>
      </p:sp>
      <p:cxnSp>
        <p:nvCxnSpPr>
          <p:cNvPr id="160" name="Google Shape;160;g210e84043d5_0_8"/>
          <p:cNvCxnSpPr>
            <a:endCxn id="156" idx="1"/>
          </p:cNvCxnSpPr>
          <p:nvPr/>
        </p:nvCxnSpPr>
        <p:spPr>
          <a:xfrm flipH="1" rot="10800000">
            <a:off x="4352875" y="1665875"/>
            <a:ext cx="915000" cy="2580300"/>
          </a:xfrm>
          <a:prstGeom prst="straightConnector1">
            <a:avLst/>
          </a:prstGeom>
          <a:noFill/>
          <a:ln cap="flat" cmpd="sng" w="9525">
            <a:solidFill>
              <a:schemeClr val="dk2"/>
            </a:solidFill>
            <a:prstDash val="solid"/>
            <a:round/>
            <a:headEnd len="sm" w="sm" type="none"/>
            <a:tailEnd len="med" w="med" type="stealth"/>
          </a:ln>
        </p:spPr>
      </p:cxnSp>
      <p:cxnSp>
        <p:nvCxnSpPr>
          <p:cNvPr id="161" name="Google Shape;161;g210e84043d5_0_8"/>
          <p:cNvCxnSpPr>
            <a:endCxn id="157" idx="1"/>
          </p:cNvCxnSpPr>
          <p:nvPr/>
        </p:nvCxnSpPr>
        <p:spPr>
          <a:xfrm flipH="1" rot="10800000">
            <a:off x="4353000" y="2466275"/>
            <a:ext cx="1102800" cy="1771200"/>
          </a:xfrm>
          <a:prstGeom prst="straightConnector1">
            <a:avLst/>
          </a:prstGeom>
          <a:noFill/>
          <a:ln cap="flat" cmpd="sng" w="9525">
            <a:solidFill>
              <a:schemeClr val="dk2"/>
            </a:solidFill>
            <a:prstDash val="solid"/>
            <a:round/>
            <a:headEnd len="sm" w="sm" type="none"/>
            <a:tailEnd len="med" w="med" type="triangle"/>
          </a:ln>
        </p:spPr>
      </p:cxnSp>
      <p:cxnSp>
        <p:nvCxnSpPr>
          <p:cNvPr id="162" name="Google Shape;162;g210e84043d5_0_8"/>
          <p:cNvCxnSpPr>
            <a:endCxn id="159" idx="1"/>
          </p:cNvCxnSpPr>
          <p:nvPr/>
        </p:nvCxnSpPr>
        <p:spPr>
          <a:xfrm flipH="1" rot="10800000">
            <a:off x="4361775" y="2066075"/>
            <a:ext cx="1736400" cy="2171400"/>
          </a:xfrm>
          <a:prstGeom prst="straightConnector1">
            <a:avLst/>
          </a:prstGeom>
          <a:noFill/>
          <a:ln cap="flat" cmpd="sng" w="9525">
            <a:solidFill>
              <a:schemeClr val="dk2"/>
            </a:solidFill>
            <a:prstDash val="solid"/>
            <a:round/>
            <a:headEnd len="sm" w="sm" type="none"/>
            <a:tailEnd len="med" w="med" type="triangle"/>
          </a:ln>
        </p:spPr>
      </p:cxnSp>
      <p:cxnSp>
        <p:nvCxnSpPr>
          <p:cNvPr id="163" name="Google Shape;163;g210e84043d5_0_8"/>
          <p:cNvCxnSpPr/>
          <p:nvPr/>
        </p:nvCxnSpPr>
        <p:spPr>
          <a:xfrm flipH="1" rot="10800000">
            <a:off x="4352875" y="1563500"/>
            <a:ext cx="1812300" cy="2673900"/>
          </a:xfrm>
          <a:prstGeom prst="straightConnector1">
            <a:avLst/>
          </a:prstGeom>
          <a:noFill/>
          <a:ln cap="flat" cmpd="sng" w="9525">
            <a:solidFill>
              <a:schemeClr val="dk2"/>
            </a:solidFill>
            <a:prstDash val="solid"/>
            <a:round/>
            <a:headEnd len="sm" w="sm" type="none"/>
            <a:tailEnd len="med" w="med" type="triangle"/>
          </a:ln>
        </p:spPr>
      </p:cxnSp>
      <p:pic>
        <p:nvPicPr>
          <p:cNvPr id="164" name="Google Shape;164;g210e84043d5_0_8"/>
          <p:cNvPicPr preferRelativeResize="0"/>
          <p:nvPr/>
        </p:nvPicPr>
        <p:blipFill rotWithShape="1">
          <a:blip r:embed="rId4">
            <a:alphaModFix amt="71000"/>
          </a:blip>
          <a:srcRect b="0" l="0" r="0" t="0"/>
          <a:stretch/>
        </p:blipFill>
        <p:spPr>
          <a:xfrm>
            <a:off x="4803825" y="1465775"/>
            <a:ext cx="2006748" cy="836800"/>
          </a:xfrm>
          <a:prstGeom prst="rect">
            <a:avLst/>
          </a:prstGeom>
          <a:noFill/>
          <a:ln>
            <a:noFill/>
          </a:ln>
        </p:spPr>
      </p:pic>
      <p:cxnSp>
        <p:nvCxnSpPr>
          <p:cNvPr id="165" name="Google Shape;165;g210e84043d5_0_8"/>
          <p:cNvCxnSpPr>
            <a:endCxn id="156" idx="2"/>
          </p:cNvCxnSpPr>
          <p:nvPr/>
        </p:nvCxnSpPr>
        <p:spPr>
          <a:xfrm flipH="1" rot="10800000">
            <a:off x="4347925" y="1865975"/>
            <a:ext cx="1364100" cy="2369700"/>
          </a:xfrm>
          <a:prstGeom prst="straightConnector1">
            <a:avLst/>
          </a:prstGeom>
          <a:noFill/>
          <a:ln cap="flat" cmpd="sng" w="38100">
            <a:solidFill>
              <a:srgbClr val="D1282E"/>
            </a:solidFill>
            <a:prstDash val="solid"/>
            <a:round/>
            <a:headEnd len="sm" w="sm" type="none"/>
            <a:tailEnd len="med" w="med" type="triangle"/>
          </a:ln>
        </p:spPr>
      </p:cxnSp>
      <p:cxnSp>
        <p:nvCxnSpPr>
          <p:cNvPr id="166" name="Google Shape;166;g210e84043d5_0_8"/>
          <p:cNvCxnSpPr/>
          <p:nvPr/>
        </p:nvCxnSpPr>
        <p:spPr>
          <a:xfrm flipH="1" rot="10800000">
            <a:off x="4370300" y="1288625"/>
            <a:ext cx="4202100" cy="2947200"/>
          </a:xfrm>
          <a:prstGeom prst="straightConnector1">
            <a:avLst/>
          </a:prstGeom>
          <a:noFill/>
          <a:ln cap="flat" cmpd="sng" w="38100">
            <a:solidFill>
              <a:srgbClr val="9900FF"/>
            </a:solidFill>
            <a:prstDash val="solid"/>
            <a:round/>
            <a:headEnd len="sm" w="sm" type="none"/>
            <a:tailEnd len="med" w="med" type="triangle"/>
          </a:ln>
        </p:spPr>
      </p:cxnSp>
      <p:sp>
        <p:nvSpPr>
          <p:cNvPr id="167" name="Google Shape;167;g210e84043d5_0_8"/>
          <p:cNvSpPr/>
          <p:nvPr/>
        </p:nvSpPr>
        <p:spPr>
          <a:xfrm>
            <a:off x="4625425" y="3485025"/>
            <a:ext cx="369900" cy="572700"/>
          </a:xfrm>
          <a:prstGeom prst="arc">
            <a:avLst>
              <a:gd fmla="val 16200000" name="adj1"/>
              <a:gd fmla="val 0" name="adj2"/>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 name="Google Shape;168;g210e84043d5_0_8"/>
          <p:cNvPicPr preferRelativeResize="0"/>
          <p:nvPr/>
        </p:nvPicPr>
        <p:blipFill rotWithShape="1">
          <a:blip r:embed="rId5">
            <a:alphaModFix/>
          </a:blip>
          <a:srcRect b="0" l="0" r="0" t="0"/>
          <a:stretch/>
        </p:blipFill>
        <p:spPr>
          <a:xfrm>
            <a:off x="202450" y="2525250"/>
            <a:ext cx="1060075" cy="1060075"/>
          </a:xfrm>
          <a:prstGeom prst="rect">
            <a:avLst/>
          </a:prstGeom>
          <a:noFill/>
          <a:ln>
            <a:noFill/>
          </a:ln>
        </p:spPr>
      </p:pic>
      <p:sp>
        <p:nvSpPr>
          <p:cNvPr id="169" name="Google Shape;169;g210e84043d5_0_8"/>
          <p:cNvSpPr/>
          <p:nvPr/>
        </p:nvSpPr>
        <p:spPr>
          <a:xfrm>
            <a:off x="649925" y="1275740"/>
            <a:ext cx="1736400" cy="12360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Lato"/>
                <a:ea typeface="Lato"/>
                <a:cs typeface="Lato"/>
                <a:sym typeface="Lato"/>
              </a:rPr>
              <a:t>I want to measure “feelings of fear” in text…</a:t>
            </a:r>
            <a:endParaRPr b="1" i="0" sz="1100" u="none" cap="none" strike="noStrike">
              <a:solidFill>
                <a:srgbClr val="000000"/>
              </a:solidFill>
              <a:latin typeface="Lato"/>
              <a:ea typeface="Lato"/>
              <a:cs typeface="Lato"/>
              <a:sym typeface="Lato"/>
            </a:endParaRPr>
          </a:p>
        </p:txBody>
      </p:sp>
      <p:sp>
        <p:nvSpPr>
          <p:cNvPr id="170" name="Google Shape;170;g210e84043d5_0_8"/>
          <p:cNvSpPr txBox="1"/>
          <p:nvPr/>
        </p:nvSpPr>
        <p:spPr>
          <a:xfrm>
            <a:off x="4925125" y="3330926"/>
            <a:ext cx="888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Lato"/>
                <a:ea typeface="Lato"/>
                <a:cs typeface="Lato"/>
                <a:sym typeface="Lato"/>
              </a:rPr>
              <a:t>0.85</a:t>
            </a:r>
            <a:endParaRPr b="0" i="0" sz="1000" u="none" cap="none" strike="noStrike">
              <a:solidFill>
                <a:srgbClr val="000000"/>
              </a:solidFill>
              <a:latin typeface="Lato"/>
              <a:ea typeface="Lato"/>
              <a:cs typeface="Lato"/>
              <a:sym typeface="Lato"/>
            </a:endParaRPr>
          </a:p>
        </p:txBody>
      </p:sp>
      <p:sp>
        <p:nvSpPr>
          <p:cNvPr id="171" name="Google Shape;171;g210e84043d5_0_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 name="Shape 175"/>
        <p:cNvGrpSpPr/>
        <p:nvPr/>
      </p:nvGrpSpPr>
      <p:grpSpPr>
        <a:xfrm>
          <a:off x="0" y="0"/>
          <a:ext cx="0" cy="0"/>
          <a:chOff x="0" y="0"/>
          <a:chExt cx="0" cy="0"/>
        </a:xfrm>
      </p:grpSpPr>
      <p:sp>
        <p:nvSpPr>
          <p:cNvPr id="176" name="Google Shape;17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lang="en">
                <a:latin typeface="Lato"/>
                <a:ea typeface="Lato"/>
                <a:cs typeface="Lato"/>
                <a:sym typeface="Lato"/>
              </a:rPr>
              <a:t>Distributed Dictionary Representation (DDR) </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p:txBody>
      </p:sp>
      <p:pic>
        <p:nvPicPr>
          <p:cNvPr id="177" name="Google Shape;177;p15"/>
          <p:cNvPicPr preferRelativeResize="0"/>
          <p:nvPr/>
        </p:nvPicPr>
        <p:blipFill rotWithShape="1">
          <a:blip r:embed="rId3">
            <a:alphaModFix/>
          </a:blip>
          <a:srcRect b="0" l="0" r="0" t="0"/>
          <a:stretch/>
        </p:blipFill>
        <p:spPr>
          <a:xfrm>
            <a:off x="2473225" y="1664338"/>
            <a:ext cx="4945050" cy="2432350"/>
          </a:xfrm>
          <a:prstGeom prst="rect">
            <a:avLst/>
          </a:prstGeom>
          <a:noFill/>
          <a:ln>
            <a:noFill/>
          </a:ln>
        </p:spPr>
      </p:pic>
      <p:sp>
        <p:nvSpPr>
          <p:cNvPr id="178" name="Google Shape;178;p15"/>
          <p:cNvSpPr txBox="1"/>
          <p:nvPr/>
        </p:nvSpPr>
        <p:spPr>
          <a:xfrm>
            <a:off x="6766500" y="4743300"/>
            <a:ext cx="237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Garten et al., 2017, BRM</a:t>
            </a:r>
            <a:endParaRPr b="0" i="0" sz="1400" u="none" cap="none" strike="noStrike">
              <a:solidFill>
                <a:srgbClr val="000000"/>
              </a:solidFill>
              <a:latin typeface="Lato"/>
              <a:ea typeface="Lato"/>
              <a:cs typeface="Lato"/>
              <a:sym typeface="Lato"/>
            </a:endParaRPr>
          </a:p>
        </p:txBody>
      </p:sp>
      <p:pic>
        <p:nvPicPr>
          <p:cNvPr descr="0911_big.gif" id="179" name="Google Shape;179;p15"/>
          <p:cNvPicPr preferRelativeResize="0"/>
          <p:nvPr/>
        </p:nvPicPr>
        <p:blipFill rotWithShape="1">
          <a:blip r:embed="rId4">
            <a:alphaModFix/>
          </a:blip>
          <a:srcRect b="0" l="0" r="0" t="0"/>
          <a:stretch/>
        </p:blipFill>
        <p:spPr>
          <a:xfrm>
            <a:off x="311708" y="1331243"/>
            <a:ext cx="1880592" cy="3086100"/>
          </a:xfrm>
          <a:prstGeom prst="rect">
            <a:avLst/>
          </a:prstGeom>
          <a:noFill/>
          <a:ln>
            <a:noFill/>
          </a:ln>
        </p:spPr>
      </p:pic>
      <p:pic>
        <p:nvPicPr>
          <p:cNvPr id="180" name="Google Shape;180;p15"/>
          <p:cNvPicPr preferRelativeResize="0"/>
          <p:nvPr/>
        </p:nvPicPr>
        <p:blipFill rotWithShape="1">
          <a:blip r:embed="rId5">
            <a:alphaModFix/>
          </a:blip>
          <a:srcRect b="0" l="0" r="0" t="0"/>
          <a:stretch/>
        </p:blipFill>
        <p:spPr>
          <a:xfrm>
            <a:off x="7699200" y="2344263"/>
            <a:ext cx="1060075" cy="1060075"/>
          </a:xfrm>
          <a:prstGeom prst="rect">
            <a:avLst/>
          </a:prstGeom>
          <a:noFill/>
          <a:ln>
            <a:noFill/>
          </a:ln>
        </p:spPr>
      </p:pic>
      <p:sp>
        <p:nvSpPr>
          <p:cNvPr id="181" name="Google Shape;181;p15"/>
          <p:cNvSpPr/>
          <p:nvPr/>
        </p:nvSpPr>
        <p:spPr>
          <a:xfrm>
            <a:off x="2216800" y="2633375"/>
            <a:ext cx="327000" cy="5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5"/>
          <p:cNvSpPr/>
          <p:nvPr/>
        </p:nvSpPr>
        <p:spPr>
          <a:xfrm flipH="1">
            <a:off x="7309000" y="2633375"/>
            <a:ext cx="479100" cy="5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5"/>
          <p:cNvSpPr/>
          <p:nvPr/>
        </p:nvSpPr>
        <p:spPr>
          <a:xfrm>
            <a:off x="8146675" y="1758125"/>
            <a:ext cx="952500" cy="5727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Lato"/>
                <a:ea typeface="Lato"/>
                <a:cs typeface="Lato"/>
                <a:sym typeface="Lato"/>
              </a:rPr>
              <a:t>theory</a:t>
            </a:r>
            <a:endParaRPr b="1" i="0" sz="1100" u="none" cap="none" strike="noStrike">
              <a:solidFill>
                <a:srgbClr val="000000"/>
              </a:solidFill>
              <a:latin typeface="Lato"/>
              <a:ea typeface="Lato"/>
              <a:cs typeface="Lato"/>
              <a:sym typeface="Lato"/>
            </a:endParaRPr>
          </a:p>
        </p:txBody>
      </p:sp>
      <p:sp>
        <p:nvSpPr>
          <p:cNvPr id="184" name="Google Shape;184;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Word-counting vs. DDR</a:t>
            </a:r>
            <a:endParaRPr>
              <a:latin typeface="Lato"/>
              <a:ea typeface="Lato"/>
              <a:cs typeface="Lato"/>
              <a:sym typeface="Lato"/>
            </a:endParaRPr>
          </a:p>
        </p:txBody>
      </p:sp>
      <p:pic>
        <p:nvPicPr>
          <p:cNvPr id="190" name="Google Shape;190;p16"/>
          <p:cNvPicPr preferRelativeResize="0"/>
          <p:nvPr/>
        </p:nvPicPr>
        <p:blipFill rotWithShape="1">
          <a:blip r:embed="rId3">
            <a:alphaModFix/>
          </a:blip>
          <a:srcRect b="0" l="0" r="0" t="0"/>
          <a:stretch/>
        </p:blipFill>
        <p:spPr>
          <a:xfrm>
            <a:off x="358588" y="1094075"/>
            <a:ext cx="8426824" cy="3858925"/>
          </a:xfrm>
          <a:prstGeom prst="rect">
            <a:avLst/>
          </a:prstGeom>
          <a:noFill/>
          <a:ln>
            <a:noFill/>
          </a:ln>
        </p:spPr>
      </p:pic>
      <p:sp>
        <p:nvSpPr>
          <p:cNvPr id="191" name="Google Shape;191;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How to measure stuff using language</a:t>
            </a:r>
            <a:endParaRPr>
              <a:latin typeface="Lato"/>
              <a:ea typeface="Lato"/>
              <a:cs typeface="Lato"/>
              <a:sym typeface="Lato"/>
            </a:endParaRPr>
          </a:p>
        </p:txBody>
      </p:sp>
      <p:sp>
        <p:nvSpPr>
          <p:cNvPr id="197" name="Google Shape;19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We used word-counting and DDR</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We had two dictionaries: MFD (Graham et al., 2009) and MFD2 (Frimer et al., 2018)</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All participants (n = 2,691) donated their Facebook data and completed MFQ (survey)</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We report percent of variance explained to predict MFQ scores </a:t>
            </a:r>
            <a:endParaRPr sz="1600">
              <a:latin typeface="Lato"/>
              <a:ea typeface="Lato"/>
              <a:cs typeface="Lato"/>
              <a:sym typeface="Lato"/>
            </a:endParaRPr>
          </a:p>
        </p:txBody>
      </p:sp>
      <p:pic>
        <p:nvPicPr>
          <p:cNvPr id="198" name="Google Shape;198;p17"/>
          <p:cNvPicPr preferRelativeResize="0"/>
          <p:nvPr/>
        </p:nvPicPr>
        <p:blipFill rotWithShape="1">
          <a:blip r:embed="rId3">
            <a:alphaModFix/>
          </a:blip>
          <a:srcRect b="0" l="0" r="0" t="0"/>
          <a:stretch/>
        </p:blipFill>
        <p:spPr>
          <a:xfrm>
            <a:off x="2011463" y="2555747"/>
            <a:ext cx="5121074" cy="2587750"/>
          </a:xfrm>
          <a:prstGeom prst="rect">
            <a:avLst/>
          </a:prstGeom>
          <a:noFill/>
          <a:ln>
            <a:noFill/>
          </a:ln>
        </p:spPr>
      </p:pic>
      <p:sp>
        <p:nvSpPr>
          <p:cNvPr id="199" name="Google Shape;199;p17"/>
          <p:cNvSpPr/>
          <p:nvPr/>
        </p:nvSpPr>
        <p:spPr>
          <a:xfrm>
            <a:off x="3238500" y="4381500"/>
            <a:ext cx="560400" cy="347400"/>
          </a:xfrm>
          <a:prstGeom prst="roundRect">
            <a:avLst>
              <a:gd fmla="val 16667" name="adj"/>
            </a:avLst>
          </a:prstGeom>
          <a:noFill/>
          <a:ln cap="flat" cmpd="sng" w="19050">
            <a:solidFill>
              <a:srgbClr val="D128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7"/>
          <p:cNvSpPr/>
          <p:nvPr/>
        </p:nvSpPr>
        <p:spPr>
          <a:xfrm>
            <a:off x="3924300" y="4381500"/>
            <a:ext cx="560400" cy="347400"/>
          </a:xfrm>
          <a:prstGeom prst="roundRect">
            <a:avLst>
              <a:gd fmla="val 16667" name="adj"/>
            </a:avLst>
          </a:prstGeom>
          <a:noFill/>
          <a:ln cap="flat" cmpd="sng" w="19050">
            <a:solidFill>
              <a:srgbClr val="D128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7"/>
          <p:cNvSpPr/>
          <p:nvPr/>
        </p:nvSpPr>
        <p:spPr>
          <a:xfrm>
            <a:off x="4762500" y="4686300"/>
            <a:ext cx="560400" cy="347400"/>
          </a:xfrm>
          <a:prstGeom prst="roundRect">
            <a:avLst>
              <a:gd fmla="val 16667" name="adj"/>
            </a:avLst>
          </a:prstGeom>
          <a:noFill/>
          <a:ln cap="flat" cmpd="sng" w="19050">
            <a:solidFill>
              <a:srgbClr val="D128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7"/>
          <p:cNvSpPr/>
          <p:nvPr/>
        </p:nvSpPr>
        <p:spPr>
          <a:xfrm>
            <a:off x="5524500" y="4686300"/>
            <a:ext cx="560400" cy="347400"/>
          </a:xfrm>
          <a:prstGeom prst="roundRect">
            <a:avLst>
              <a:gd fmla="val 16667" name="adj"/>
            </a:avLst>
          </a:prstGeom>
          <a:noFill/>
          <a:ln cap="flat" cmpd="sng" w="19050">
            <a:solidFill>
              <a:srgbClr val="D128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7"/>
          <p:cNvSpPr/>
          <p:nvPr/>
        </p:nvSpPr>
        <p:spPr>
          <a:xfrm>
            <a:off x="6286500" y="4686300"/>
            <a:ext cx="560400" cy="347400"/>
          </a:xfrm>
          <a:prstGeom prst="roundRect">
            <a:avLst>
              <a:gd fmla="val 16667" name="adj"/>
            </a:avLst>
          </a:prstGeom>
          <a:noFill/>
          <a:ln cap="flat" cmpd="sng" w="19050">
            <a:solidFill>
              <a:srgbClr val="D128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7"/>
          <p:cNvSpPr/>
          <p:nvPr/>
        </p:nvSpPr>
        <p:spPr>
          <a:xfrm>
            <a:off x="6286500" y="4034100"/>
            <a:ext cx="560400" cy="347400"/>
          </a:xfrm>
          <a:prstGeom prst="roundRect">
            <a:avLst>
              <a:gd fmla="val 16667" name="adj"/>
            </a:avLst>
          </a:prstGeom>
          <a:noFill/>
          <a:ln cap="flat" cmpd="sng" w="19050">
            <a:solidFill>
              <a:srgbClr val="D128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17"/>
          <p:cNvSpPr/>
          <p:nvPr/>
        </p:nvSpPr>
        <p:spPr>
          <a:xfrm>
            <a:off x="1467875" y="3686725"/>
            <a:ext cx="560400" cy="650100"/>
          </a:xfrm>
          <a:prstGeom prst="lef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17"/>
          <p:cNvSpPr/>
          <p:nvPr/>
        </p:nvSpPr>
        <p:spPr>
          <a:xfrm>
            <a:off x="1467875" y="4381500"/>
            <a:ext cx="560400" cy="650100"/>
          </a:xfrm>
          <a:prstGeom prst="lef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17"/>
          <p:cNvSpPr txBox="1"/>
          <p:nvPr/>
        </p:nvSpPr>
        <p:spPr>
          <a:xfrm>
            <a:off x="504275" y="3854825"/>
            <a:ext cx="963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Lato"/>
                <a:ea typeface="Lato"/>
                <a:cs typeface="Lato"/>
                <a:sym typeface="Lato"/>
              </a:rPr>
              <a:t>Wordcount</a:t>
            </a:r>
            <a:endParaRPr b="0" i="0" sz="1200" u="none" cap="none" strike="noStrike">
              <a:solidFill>
                <a:srgbClr val="000000"/>
              </a:solidFill>
              <a:latin typeface="Lato"/>
              <a:ea typeface="Lato"/>
              <a:cs typeface="Lato"/>
              <a:sym typeface="Lato"/>
            </a:endParaRPr>
          </a:p>
        </p:txBody>
      </p:sp>
      <p:sp>
        <p:nvSpPr>
          <p:cNvPr id="208" name="Google Shape;208;p17"/>
          <p:cNvSpPr txBox="1"/>
          <p:nvPr/>
        </p:nvSpPr>
        <p:spPr>
          <a:xfrm>
            <a:off x="504275" y="4540625"/>
            <a:ext cx="963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Lato"/>
                <a:ea typeface="Lato"/>
                <a:cs typeface="Lato"/>
                <a:sym typeface="Lato"/>
              </a:rPr>
              <a:t>DDR</a:t>
            </a:r>
            <a:endParaRPr b="0" i="0" sz="1200" u="none" cap="none" strike="noStrike">
              <a:solidFill>
                <a:srgbClr val="000000"/>
              </a:solidFill>
              <a:latin typeface="Lato"/>
              <a:ea typeface="Lato"/>
              <a:cs typeface="Lato"/>
              <a:sym typeface="Lato"/>
            </a:endParaRPr>
          </a:p>
        </p:txBody>
      </p:sp>
      <p:sp>
        <p:nvSpPr>
          <p:cNvPr id="209" name="Google Shape;20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0" st="0"/>
                                            </p:txEl>
                                          </p:spTgt>
                                        </p:tgtEl>
                                        <p:attrNameLst>
                                          <p:attrName>style.visibility</p:attrName>
                                        </p:attrNameLst>
                                      </p:cBhvr>
                                      <p:to>
                                        <p:strVal val="visible"/>
                                      </p:to>
                                    </p:set>
                                    <p:animEffect filter="fade" transition="in">
                                      <p:cBhvr>
                                        <p:cTn dur="1000"/>
                                        <p:tgtEl>
                                          <p:spTgt spid="1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1" st="1"/>
                                            </p:txEl>
                                          </p:spTgt>
                                        </p:tgtEl>
                                        <p:attrNameLst>
                                          <p:attrName>style.visibility</p:attrName>
                                        </p:attrNameLst>
                                      </p:cBhvr>
                                      <p:to>
                                        <p:strVal val="visible"/>
                                      </p:to>
                                    </p:set>
                                    <p:animEffect filter="fade" transition="in">
                                      <p:cBhvr>
                                        <p:cTn dur="1000"/>
                                        <p:tgtEl>
                                          <p:spTgt spid="1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2" st="2"/>
                                            </p:txEl>
                                          </p:spTgt>
                                        </p:tgtEl>
                                        <p:attrNameLst>
                                          <p:attrName>style.visibility</p:attrName>
                                        </p:attrNameLst>
                                      </p:cBhvr>
                                      <p:to>
                                        <p:strVal val="visible"/>
                                      </p:to>
                                    </p:set>
                                    <p:animEffect filter="fade" transition="in">
                                      <p:cBhvr>
                                        <p:cTn dur="1000"/>
                                        <p:tgtEl>
                                          <p:spTgt spid="1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3" st="3"/>
                                            </p:txEl>
                                          </p:spTgt>
                                        </p:tgtEl>
                                        <p:attrNameLst>
                                          <p:attrName>style.visibility</p:attrName>
                                        </p:attrNameLst>
                                      </p:cBhvr>
                                      <p:to>
                                        <p:strVal val="visible"/>
                                      </p:to>
                                    </p:set>
                                    <p:animEffect filter="fade" transition="in">
                                      <p:cBhvr>
                                        <p:cTn dur="1000"/>
                                        <p:tgtEl>
                                          <p:spTgt spid="1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en" sz="2420">
                <a:latin typeface="Lato"/>
                <a:ea typeface="Lato"/>
                <a:cs typeface="Lato"/>
                <a:sym typeface="Lato"/>
              </a:rPr>
              <a:t>Going beyond Static Embeddings: Contextualized Embeddings</a:t>
            </a:r>
            <a:endParaRPr sz="2420">
              <a:latin typeface="Lato"/>
              <a:ea typeface="Lato"/>
              <a:cs typeface="Lato"/>
              <a:sym typeface="Lato"/>
            </a:endParaRPr>
          </a:p>
        </p:txBody>
      </p:sp>
      <p:sp>
        <p:nvSpPr>
          <p:cNvPr id="215" name="Google Shape;215;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Recently , embeddings have been developed to be dependent on context. For example, bank in “bank of america” and “river bank” will have different embeddings.  </a:t>
            </a:r>
            <a:endParaRPr sz="1600">
              <a:latin typeface="Lato"/>
              <a:ea typeface="Lato"/>
              <a:cs typeface="Lato"/>
              <a:sym typeface="Lato"/>
            </a:endParaRPr>
          </a:p>
          <a:p>
            <a:pPr indent="-330200" lvl="1" marL="914400" rtl="0" algn="l">
              <a:lnSpc>
                <a:spcPct val="115000"/>
              </a:lnSpc>
              <a:spcBef>
                <a:spcPts val="0"/>
              </a:spcBef>
              <a:spcAft>
                <a:spcPts val="0"/>
              </a:spcAft>
              <a:buSzPts val="1600"/>
              <a:buFont typeface="Lato"/>
              <a:buChar char="○"/>
            </a:pPr>
            <a:r>
              <a:rPr lang="en" sz="1600">
                <a:latin typeface="Lato"/>
                <a:ea typeface="Lato"/>
                <a:cs typeface="Lato"/>
                <a:sym typeface="Lato"/>
              </a:rPr>
              <a:t>So: Sentences can be embedded by combining words’ contextualized embeddings</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BERT: it’s a model that was introduced in NLP and outperformed all existing models (e.g., GloVe, Word2Vec) in a variety of language tasks. </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BERT (and similar models) give different embeddings for </a:t>
            </a:r>
            <a:endParaRPr sz="1600">
              <a:latin typeface="Lato"/>
              <a:ea typeface="Lato"/>
              <a:cs typeface="Lato"/>
              <a:sym typeface="Lato"/>
            </a:endParaRPr>
          </a:p>
          <a:p>
            <a:pPr indent="-330200" lvl="1" marL="914400" rtl="0" algn="l">
              <a:lnSpc>
                <a:spcPct val="115000"/>
              </a:lnSpc>
              <a:spcBef>
                <a:spcPts val="0"/>
              </a:spcBef>
              <a:spcAft>
                <a:spcPts val="0"/>
              </a:spcAft>
              <a:buSzPts val="1600"/>
              <a:buFont typeface="Lato"/>
              <a:buChar char="○"/>
            </a:pPr>
            <a:r>
              <a:rPr lang="en" sz="1600">
                <a:latin typeface="Lato"/>
                <a:ea typeface="Lato"/>
                <a:cs typeface="Lato"/>
                <a:sym typeface="Lato"/>
              </a:rPr>
              <a:t>“Obama loves America” vs. “America loves Obama” </a:t>
            </a:r>
            <a:endParaRPr sz="1600">
              <a:latin typeface="Lato"/>
              <a:ea typeface="Lato"/>
              <a:cs typeface="Lato"/>
              <a:sym typeface="Lato"/>
            </a:endParaRPr>
          </a:p>
          <a:p>
            <a:pPr indent="-330200" lvl="1" marL="914400" rtl="0" algn="l">
              <a:lnSpc>
                <a:spcPct val="115000"/>
              </a:lnSpc>
              <a:spcBef>
                <a:spcPts val="0"/>
              </a:spcBef>
              <a:spcAft>
                <a:spcPts val="0"/>
              </a:spcAft>
              <a:buSzPts val="1600"/>
              <a:buFont typeface="Lato"/>
              <a:buChar char="○"/>
            </a:pPr>
            <a:r>
              <a:rPr lang="en" sz="1600">
                <a:latin typeface="Lato"/>
                <a:ea typeface="Lato"/>
                <a:cs typeface="Lato"/>
                <a:sym typeface="Lato"/>
              </a:rPr>
              <a:t>“I have never been happy in my life” vs. “I have never been this happy my life” </a:t>
            </a:r>
            <a:endParaRPr sz="1600">
              <a:latin typeface="Lato"/>
              <a:ea typeface="Lato"/>
              <a:cs typeface="Lato"/>
              <a:sym typeface="Lato"/>
            </a:endParaRPr>
          </a:p>
          <a:p>
            <a:pPr indent="-330200" lvl="1" marL="914400" rtl="0" algn="l">
              <a:lnSpc>
                <a:spcPct val="115000"/>
              </a:lnSpc>
              <a:spcBef>
                <a:spcPts val="0"/>
              </a:spcBef>
              <a:spcAft>
                <a:spcPts val="0"/>
              </a:spcAft>
              <a:buSzPts val="1600"/>
              <a:buFont typeface="Lato"/>
              <a:buChar char="○"/>
            </a:pPr>
            <a:r>
              <a:rPr lang="en" sz="1600">
                <a:latin typeface="Lato"/>
                <a:ea typeface="Lato"/>
                <a:cs typeface="Lato"/>
                <a:sym typeface="Lato"/>
              </a:rPr>
              <a:t>“I am happy when i see my cat” vs. “I am on cloud nine when I see my cat”</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It shows that contextualized embeddings (sentence embeddings) substantially capture more information</a:t>
            </a:r>
            <a:endParaRPr sz="1600">
              <a:latin typeface="Lato"/>
              <a:ea typeface="Lato"/>
              <a:cs typeface="Lato"/>
              <a:sym typeface="Lato"/>
            </a:endParaRPr>
          </a:p>
        </p:txBody>
      </p:sp>
      <p:sp>
        <p:nvSpPr>
          <p:cNvPr id="216" name="Google Shape;21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Effect filter="fade" transition="in">
                                      <p:cBhvr>
                                        <p:cTn dur="1"/>
                                        <p:tgtEl>
                                          <p:spTgt spid="2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1" st="1"/>
                                            </p:txEl>
                                          </p:spTgt>
                                        </p:tgtEl>
                                        <p:attrNameLst>
                                          <p:attrName>style.visibility</p:attrName>
                                        </p:attrNameLst>
                                      </p:cBhvr>
                                      <p:to>
                                        <p:strVal val="visible"/>
                                      </p:to>
                                    </p:set>
                                    <p:animEffect filter="fade" transition="in">
                                      <p:cBhvr>
                                        <p:cTn dur="1"/>
                                        <p:tgtEl>
                                          <p:spTgt spid="2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2" st="2"/>
                                            </p:txEl>
                                          </p:spTgt>
                                        </p:tgtEl>
                                        <p:attrNameLst>
                                          <p:attrName>style.visibility</p:attrName>
                                        </p:attrNameLst>
                                      </p:cBhvr>
                                      <p:to>
                                        <p:strVal val="visible"/>
                                      </p:to>
                                    </p:set>
                                    <p:animEffect filter="fade" transition="in">
                                      <p:cBhvr>
                                        <p:cTn dur="1"/>
                                        <p:tgtEl>
                                          <p:spTgt spid="2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3" st="3"/>
                                            </p:txEl>
                                          </p:spTgt>
                                        </p:tgtEl>
                                        <p:attrNameLst>
                                          <p:attrName>style.visibility</p:attrName>
                                        </p:attrNameLst>
                                      </p:cBhvr>
                                      <p:to>
                                        <p:strVal val="visible"/>
                                      </p:to>
                                    </p:set>
                                    <p:animEffect filter="fade" transition="in">
                                      <p:cBhvr>
                                        <p:cTn dur="1"/>
                                        <p:tgtEl>
                                          <p:spTgt spid="2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4" st="4"/>
                                            </p:txEl>
                                          </p:spTgt>
                                        </p:tgtEl>
                                        <p:attrNameLst>
                                          <p:attrName>style.visibility</p:attrName>
                                        </p:attrNameLst>
                                      </p:cBhvr>
                                      <p:to>
                                        <p:strVal val="visible"/>
                                      </p:to>
                                    </p:set>
                                    <p:animEffect filter="fade" transition="in">
                                      <p:cBhvr>
                                        <p:cTn dur="1"/>
                                        <p:tgtEl>
                                          <p:spTgt spid="2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5" st="5"/>
                                            </p:txEl>
                                          </p:spTgt>
                                        </p:tgtEl>
                                        <p:attrNameLst>
                                          <p:attrName>style.visibility</p:attrName>
                                        </p:attrNameLst>
                                      </p:cBhvr>
                                      <p:to>
                                        <p:strVal val="visible"/>
                                      </p:to>
                                    </p:set>
                                    <p:animEffect filter="fade" transition="in">
                                      <p:cBhvr>
                                        <p:cTn dur="1"/>
                                        <p:tgtEl>
                                          <p:spTgt spid="2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6" st="6"/>
                                            </p:txEl>
                                          </p:spTgt>
                                        </p:tgtEl>
                                        <p:attrNameLst>
                                          <p:attrName>style.visibility</p:attrName>
                                        </p:attrNameLst>
                                      </p:cBhvr>
                                      <p:to>
                                        <p:strVal val="visible"/>
                                      </p:to>
                                    </p:set>
                                    <p:animEffect filter="fade" transition="in">
                                      <p:cBhvr>
                                        <p:cTn dur="1"/>
                                        <p:tgtEl>
                                          <p:spTgt spid="2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7" st="7"/>
                                            </p:txEl>
                                          </p:spTgt>
                                        </p:tgtEl>
                                        <p:attrNameLst>
                                          <p:attrName>style.visibility</p:attrName>
                                        </p:attrNameLst>
                                      </p:cBhvr>
                                      <p:to>
                                        <p:strVal val="visible"/>
                                      </p:to>
                                    </p:set>
                                    <p:animEffect filter="fade" transition="in">
                                      <p:cBhvr>
                                        <p:cTn dur="1"/>
                                        <p:tgtEl>
                                          <p:spTgt spid="21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10e84043d5_0_3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Break!!</a:t>
            </a:r>
            <a:endParaRPr/>
          </a:p>
        </p:txBody>
      </p:sp>
      <p:sp>
        <p:nvSpPr>
          <p:cNvPr id="222" name="Google Shape;222;g210e84043d5_0_3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23" name="Google Shape;223;g210e84043d5_0_3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sp>
        <p:nvSpPr>
          <p:cNvPr id="224" name="Google Shape;224;g210e84043d5_0_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10e84043d5_0_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en" sz="2420">
                <a:latin typeface="Lato"/>
                <a:ea typeface="Lato"/>
                <a:cs typeface="Lato"/>
                <a:sym typeface="Lato"/>
              </a:rPr>
              <a:t>Going beyond Static Embeddings: Contextualized Embeddings</a:t>
            </a:r>
            <a:endParaRPr sz="2420">
              <a:latin typeface="Lato"/>
              <a:ea typeface="Lato"/>
              <a:cs typeface="Lato"/>
              <a:sym typeface="Lato"/>
            </a:endParaRPr>
          </a:p>
        </p:txBody>
      </p:sp>
      <p:sp>
        <p:nvSpPr>
          <p:cNvPr id="230" name="Google Shape;230;g210e84043d5_0_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Recently , embeddings have been developed to be dependent on context. For example, bank in “bank of america” and “river bank” will have different embeddings.  </a:t>
            </a:r>
            <a:endParaRPr sz="1600">
              <a:latin typeface="Lato"/>
              <a:ea typeface="Lato"/>
              <a:cs typeface="Lato"/>
              <a:sym typeface="Lato"/>
            </a:endParaRPr>
          </a:p>
          <a:p>
            <a:pPr indent="-330200" lvl="1" marL="914400" rtl="0" algn="l">
              <a:lnSpc>
                <a:spcPct val="115000"/>
              </a:lnSpc>
              <a:spcBef>
                <a:spcPts val="0"/>
              </a:spcBef>
              <a:spcAft>
                <a:spcPts val="0"/>
              </a:spcAft>
              <a:buSzPts val="1600"/>
              <a:buFont typeface="Lato"/>
              <a:buChar char="○"/>
            </a:pPr>
            <a:r>
              <a:rPr lang="en" sz="1600">
                <a:latin typeface="Lato"/>
                <a:ea typeface="Lato"/>
                <a:cs typeface="Lato"/>
                <a:sym typeface="Lato"/>
              </a:rPr>
              <a:t>So: Sentences can be embedded by combining words’ contextualized embeddings</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BERT: it’s a model that was introduced in NLP and outperformed all existing models (e.g., GloVe, Word2Vec) in a variety of language tasks. </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BERT (and similar models) give different embeddings for </a:t>
            </a:r>
            <a:endParaRPr sz="1600">
              <a:latin typeface="Lato"/>
              <a:ea typeface="Lato"/>
              <a:cs typeface="Lato"/>
              <a:sym typeface="Lato"/>
            </a:endParaRPr>
          </a:p>
          <a:p>
            <a:pPr indent="-330200" lvl="1" marL="914400" rtl="0" algn="l">
              <a:lnSpc>
                <a:spcPct val="115000"/>
              </a:lnSpc>
              <a:spcBef>
                <a:spcPts val="0"/>
              </a:spcBef>
              <a:spcAft>
                <a:spcPts val="0"/>
              </a:spcAft>
              <a:buSzPts val="1600"/>
              <a:buFont typeface="Lato"/>
              <a:buChar char="○"/>
            </a:pPr>
            <a:r>
              <a:rPr lang="en" sz="1600">
                <a:latin typeface="Lato"/>
                <a:ea typeface="Lato"/>
                <a:cs typeface="Lato"/>
                <a:sym typeface="Lato"/>
              </a:rPr>
              <a:t>“Obama loves America” vs. “America loves Obama” </a:t>
            </a:r>
            <a:endParaRPr sz="1600">
              <a:latin typeface="Lato"/>
              <a:ea typeface="Lato"/>
              <a:cs typeface="Lato"/>
              <a:sym typeface="Lato"/>
            </a:endParaRPr>
          </a:p>
          <a:p>
            <a:pPr indent="-330200" lvl="1" marL="914400" rtl="0" algn="l">
              <a:lnSpc>
                <a:spcPct val="115000"/>
              </a:lnSpc>
              <a:spcBef>
                <a:spcPts val="0"/>
              </a:spcBef>
              <a:spcAft>
                <a:spcPts val="0"/>
              </a:spcAft>
              <a:buSzPts val="1600"/>
              <a:buFont typeface="Lato"/>
              <a:buChar char="○"/>
            </a:pPr>
            <a:r>
              <a:rPr lang="en" sz="1600">
                <a:latin typeface="Lato"/>
                <a:ea typeface="Lato"/>
                <a:cs typeface="Lato"/>
                <a:sym typeface="Lato"/>
              </a:rPr>
              <a:t>“I have never been happy in my life” vs. “I have never been this happy my life” </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BERT (and similar models) give very similar embeddings for</a:t>
            </a:r>
            <a:endParaRPr sz="1600">
              <a:latin typeface="Lato"/>
              <a:ea typeface="Lato"/>
              <a:cs typeface="Lato"/>
              <a:sym typeface="Lato"/>
            </a:endParaRPr>
          </a:p>
          <a:p>
            <a:pPr indent="-330200" lvl="1" marL="914400" rtl="0" algn="l">
              <a:lnSpc>
                <a:spcPct val="115000"/>
              </a:lnSpc>
              <a:spcBef>
                <a:spcPts val="0"/>
              </a:spcBef>
              <a:spcAft>
                <a:spcPts val="0"/>
              </a:spcAft>
              <a:buSzPts val="1600"/>
              <a:buFont typeface="Lato"/>
              <a:buChar char="○"/>
            </a:pPr>
            <a:r>
              <a:rPr lang="en" sz="1600">
                <a:latin typeface="Lato"/>
                <a:ea typeface="Lato"/>
                <a:cs typeface="Lato"/>
                <a:sym typeface="Lato"/>
              </a:rPr>
              <a:t>“I am happy when i see my cat” vs. “I am on cloud nine when I see my cat”</a:t>
            </a:r>
            <a:endParaRPr sz="1600">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 sz="1600">
                <a:latin typeface="Lato"/>
                <a:ea typeface="Lato"/>
                <a:cs typeface="Lato"/>
                <a:sym typeface="Lato"/>
              </a:rPr>
              <a:t>It shows that contextualized embeddings (sentence embeddings) substantially capture more information</a:t>
            </a:r>
            <a:endParaRPr sz="1600">
              <a:latin typeface="Lato"/>
              <a:ea typeface="Lato"/>
              <a:cs typeface="Lato"/>
              <a:sym typeface="Lato"/>
            </a:endParaRPr>
          </a:p>
        </p:txBody>
      </p:sp>
      <p:sp>
        <p:nvSpPr>
          <p:cNvPr id="231" name="Google Shape;231;g210e84043d5_0_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0" st="0"/>
                                            </p:txEl>
                                          </p:spTgt>
                                        </p:tgtEl>
                                        <p:attrNameLst>
                                          <p:attrName>style.visibility</p:attrName>
                                        </p:attrNameLst>
                                      </p:cBhvr>
                                      <p:to>
                                        <p:strVal val="visible"/>
                                      </p:to>
                                    </p:set>
                                    <p:animEffect filter="fade" transition="in">
                                      <p:cBhvr>
                                        <p:cTn dur="1"/>
                                        <p:tgtEl>
                                          <p:spTgt spid="2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1" st="1"/>
                                            </p:txEl>
                                          </p:spTgt>
                                        </p:tgtEl>
                                        <p:attrNameLst>
                                          <p:attrName>style.visibility</p:attrName>
                                        </p:attrNameLst>
                                      </p:cBhvr>
                                      <p:to>
                                        <p:strVal val="visible"/>
                                      </p:to>
                                    </p:set>
                                    <p:animEffect filter="fade" transition="in">
                                      <p:cBhvr>
                                        <p:cTn dur="1"/>
                                        <p:tgtEl>
                                          <p:spTgt spid="2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2" st="2"/>
                                            </p:txEl>
                                          </p:spTgt>
                                        </p:tgtEl>
                                        <p:attrNameLst>
                                          <p:attrName>style.visibility</p:attrName>
                                        </p:attrNameLst>
                                      </p:cBhvr>
                                      <p:to>
                                        <p:strVal val="visible"/>
                                      </p:to>
                                    </p:set>
                                    <p:animEffect filter="fade" transition="in">
                                      <p:cBhvr>
                                        <p:cTn dur="1"/>
                                        <p:tgtEl>
                                          <p:spTgt spid="2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3" st="3"/>
                                            </p:txEl>
                                          </p:spTgt>
                                        </p:tgtEl>
                                        <p:attrNameLst>
                                          <p:attrName>style.visibility</p:attrName>
                                        </p:attrNameLst>
                                      </p:cBhvr>
                                      <p:to>
                                        <p:strVal val="visible"/>
                                      </p:to>
                                    </p:set>
                                    <p:animEffect filter="fade" transition="in">
                                      <p:cBhvr>
                                        <p:cTn dur="1"/>
                                        <p:tgtEl>
                                          <p:spTgt spid="23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4" st="4"/>
                                            </p:txEl>
                                          </p:spTgt>
                                        </p:tgtEl>
                                        <p:attrNameLst>
                                          <p:attrName>style.visibility</p:attrName>
                                        </p:attrNameLst>
                                      </p:cBhvr>
                                      <p:to>
                                        <p:strVal val="visible"/>
                                      </p:to>
                                    </p:set>
                                    <p:animEffect filter="fade" transition="in">
                                      <p:cBhvr>
                                        <p:cTn dur="1"/>
                                        <p:tgtEl>
                                          <p:spTgt spid="23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5" st="5"/>
                                            </p:txEl>
                                          </p:spTgt>
                                        </p:tgtEl>
                                        <p:attrNameLst>
                                          <p:attrName>style.visibility</p:attrName>
                                        </p:attrNameLst>
                                      </p:cBhvr>
                                      <p:to>
                                        <p:strVal val="visible"/>
                                      </p:to>
                                    </p:set>
                                    <p:animEffect filter="fade" transition="in">
                                      <p:cBhvr>
                                        <p:cTn dur="1"/>
                                        <p:tgtEl>
                                          <p:spTgt spid="23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6" st="6"/>
                                            </p:txEl>
                                          </p:spTgt>
                                        </p:tgtEl>
                                        <p:attrNameLst>
                                          <p:attrName>style.visibility</p:attrName>
                                        </p:attrNameLst>
                                      </p:cBhvr>
                                      <p:to>
                                        <p:strVal val="visible"/>
                                      </p:to>
                                    </p:set>
                                    <p:animEffect filter="fade" transition="in">
                                      <p:cBhvr>
                                        <p:cTn dur="1"/>
                                        <p:tgtEl>
                                          <p:spTgt spid="23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7" st="7"/>
                                            </p:txEl>
                                          </p:spTgt>
                                        </p:tgtEl>
                                        <p:attrNameLst>
                                          <p:attrName>style.visibility</p:attrName>
                                        </p:attrNameLst>
                                      </p:cBhvr>
                                      <p:to>
                                        <p:strVal val="visible"/>
                                      </p:to>
                                    </p:set>
                                    <p:animEffect filter="fade" transition="in">
                                      <p:cBhvr>
                                        <p:cTn dur="1"/>
                                        <p:tgtEl>
                                          <p:spTgt spid="23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xEl>
                                              <p:pRg end="8" st="8"/>
                                            </p:txEl>
                                          </p:spTgt>
                                        </p:tgtEl>
                                        <p:attrNameLst>
                                          <p:attrName>style.visibility</p:attrName>
                                        </p:attrNameLst>
                                      </p:cBhvr>
                                      <p:to>
                                        <p:strVal val="visible"/>
                                      </p:to>
                                    </p:set>
                                    <p:animEffect filter="fade" transition="in">
                                      <p:cBhvr>
                                        <p:cTn dur="1"/>
                                        <p:tgtEl>
                                          <p:spTgt spid="23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g210e4a87f51_0_117"/>
          <p:cNvPicPr preferRelativeResize="0"/>
          <p:nvPr/>
        </p:nvPicPr>
        <p:blipFill>
          <a:blip r:embed="rId3">
            <a:alphaModFix/>
          </a:blip>
          <a:stretch>
            <a:fillRect/>
          </a:stretch>
        </p:blipFill>
        <p:spPr>
          <a:xfrm>
            <a:off x="3613524" y="0"/>
            <a:ext cx="6088094" cy="5143501"/>
          </a:xfrm>
          <a:prstGeom prst="rect">
            <a:avLst/>
          </a:prstGeom>
          <a:noFill/>
          <a:ln cap="flat" cmpd="sng" w="38100">
            <a:solidFill>
              <a:schemeClr val="dk1"/>
            </a:solidFill>
            <a:prstDash val="solid"/>
            <a:round/>
            <a:headEnd len="sm" w="sm" type="none"/>
            <a:tailEnd len="sm" w="sm" type="none"/>
          </a:ln>
        </p:spPr>
      </p:pic>
      <p:pic>
        <p:nvPicPr>
          <p:cNvPr id="62" name="Google Shape;62;g210e4a87f51_0_117"/>
          <p:cNvPicPr preferRelativeResize="0"/>
          <p:nvPr/>
        </p:nvPicPr>
        <p:blipFill rotWithShape="1">
          <a:blip r:embed="rId4">
            <a:alphaModFix/>
          </a:blip>
          <a:srcRect b="11449" l="0" r="0" t="0"/>
          <a:stretch/>
        </p:blipFill>
        <p:spPr>
          <a:xfrm>
            <a:off x="0" y="0"/>
            <a:ext cx="4356349" cy="5143501"/>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0f1da34adb_0_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990"/>
              <a:buNone/>
            </a:pPr>
            <a:r>
              <a:rPr lang="en" sz="2420">
                <a:latin typeface="Lato"/>
                <a:ea typeface="Lato"/>
                <a:cs typeface="Lato"/>
                <a:sym typeface="Lato"/>
              </a:rPr>
              <a:t>Going beyond Static Embeddings: Contextualized Embeddings</a:t>
            </a:r>
            <a:endParaRPr sz="2420">
              <a:latin typeface="Lato"/>
              <a:ea typeface="Lato"/>
              <a:cs typeface="Lato"/>
              <a:sym typeface="Lato"/>
            </a:endParaRPr>
          </a:p>
        </p:txBody>
      </p:sp>
      <p:sp>
        <p:nvSpPr>
          <p:cNvPr id="237" name="Google Shape;237;g20f1da34adb_0_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38" name="Google Shape;238;g20f1da34adb_0_64"/>
          <p:cNvPicPr preferRelativeResize="0"/>
          <p:nvPr/>
        </p:nvPicPr>
        <p:blipFill>
          <a:blip r:embed="rId3">
            <a:alphaModFix/>
          </a:blip>
          <a:stretch>
            <a:fillRect/>
          </a:stretch>
        </p:blipFill>
        <p:spPr>
          <a:xfrm>
            <a:off x="2257425" y="1498600"/>
            <a:ext cx="4629150" cy="2724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a:t>
            </a:r>
            <a:r>
              <a:rPr lang="en" sz="2420">
                <a:latin typeface="Lato"/>
                <a:ea typeface="Lato"/>
                <a:cs typeface="Lato"/>
                <a:sym typeface="Lato"/>
              </a:rPr>
              <a:t>Contextualized Construct Representation (CCR)</a:t>
            </a:r>
            <a:endParaRPr sz="2420">
              <a:latin typeface="Lato"/>
              <a:ea typeface="Lato"/>
              <a:cs typeface="Lato"/>
              <a:sym typeface="Lato"/>
            </a:endParaRPr>
          </a:p>
        </p:txBody>
      </p:sp>
      <p:sp>
        <p:nvSpPr>
          <p:cNvPr id="244" name="Google Shape;24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20f1da34adb_0_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latin typeface="Lato"/>
                <a:ea typeface="Lato"/>
                <a:cs typeface="Lato"/>
                <a:sym typeface="Lato"/>
              </a:rPr>
              <a:t>Assumption 1. We know that word lists have problems. </a:t>
            </a:r>
            <a:endParaRPr>
              <a:latin typeface="Lato"/>
              <a:ea typeface="Lato"/>
              <a:cs typeface="Lato"/>
              <a:sym typeface="Lato"/>
            </a:endParaRPr>
          </a:p>
          <a:p>
            <a:pPr indent="0" lvl="0" marL="0" rtl="0" algn="l">
              <a:lnSpc>
                <a:spcPct val="115000"/>
              </a:lnSpc>
              <a:spcBef>
                <a:spcPts val="1200"/>
              </a:spcBef>
              <a:spcAft>
                <a:spcPts val="0"/>
              </a:spcAft>
              <a:buSzPts val="1800"/>
              <a:buNone/>
            </a:pPr>
            <a:r>
              <a:rPr lang="en">
                <a:latin typeface="Lato"/>
                <a:ea typeface="Lato"/>
                <a:cs typeface="Lato"/>
                <a:sym typeface="Lato"/>
              </a:rPr>
              <a:t>Assumption 2. Psychologists are not good at developing word lists (and even DDR needs “seed words” to function)</a:t>
            </a:r>
            <a:endParaRPr>
              <a:latin typeface="Lato"/>
              <a:ea typeface="Lato"/>
              <a:cs typeface="Lato"/>
              <a:sym typeface="Lato"/>
            </a:endParaRPr>
          </a:p>
          <a:p>
            <a:pPr indent="0" lvl="0" marL="0" rtl="0" algn="l">
              <a:lnSpc>
                <a:spcPct val="115000"/>
              </a:lnSpc>
              <a:spcBef>
                <a:spcPts val="1200"/>
              </a:spcBef>
              <a:spcAft>
                <a:spcPts val="0"/>
              </a:spcAft>
              <a:buSzPts val="1800"/>
              <a:buNone/>
            </a:pPr>
            <a:r>
              <a:rPr lang="en">
                <a:latin typeface="Lato"/>
                <a:ea typeface="Lato"/>
                <a:cs typeface="Lato"/>
                <a:sym typeface="Lato"/>
              </a:rPr>
              <a:t>Assumption 3. Psychologists are good at self-report methodology (surveys).  </a:t>
            </a:r>
            <a:endParaRPr>
              <a:latin typeface="Lato"/>
              <a:ea typeface="Lato"/>
              <a:cs typeface="Lato"/>
              <a:sym typeface="Lato"/>
            </a:endParaRPr>
          </a:p>
          <a:p>
            <a:pPr indent="0" lvl="0" marL="0" rtl="0" algn="l">
              <a:lnSpc>
                <a:spcPct val="115000"/>
              </a:lnSpc>
              <a:spcBef>
                <a:spcPts val="1200"/>
              </a:spcBef>
              <a:spcAft>
                <a:spcPts val="1200"/>
              </a:spcAft>
              <a:buSzPts val="1800"/>
              <a:buNone/>
            </a:pPr>
            <a:r>
              <a:rPr lang="en">
                <a:latin typeface="Lato"/>
                <a:ea typeface="Lato"/>
                <a:cs typeface="Lato"/>
                <a:sym typeface="Lato"/>
              </a:rPr>
              <a:t>CCR: If the meaning of psychological constructs is well-preserved in validated surveys (i.e., sentences or “items”), we should be able to use contextualized embeddings of survey items to measure relevant psychological categories in text. </a:t>
            </a:r>
            <a:endParaRPr>
              <a:latin typeface="Lato"/>
              <a:ea typeface="Lato"/>
              <a:cs typeface="Lato"/>
              <a:sym typeface="Lato"/>
            </a:endParaRPr>
          </a:p>
        </p:txBody>
      </p:sp>
      <p:sp>
        <p:nvSpPr>
          <p:cNvPr id="250" name="Google Shape;250;g20f1da34adb_0_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51" name="Google Shape;251;g20f1da34adb_0_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animEffect filter="fade" transition="in">
                                      <p:cBhvr>
                                        <p:cTn dur="1"/>
                                        <p:tgtEl>
                                          <p:spTgt spid="2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animEffect filter="fade" transition="in">
                                      <p:cBhvr>
                                        <p:cTn dur="1"/>
                                        <p:tgtEl>
                                          <p:spTgt spid="2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2" st="2"/>
                                            </p:txEl>
                                          </p:spTgt>
                                        </p:tgtEl>
                                        <p:attrNameLst>
                                          <p:attrName>style.visibility</p:attrName>
                                        </p:attrNameLst>
                                      </p:cBhvr>
                                      <p:to>
                                        <p:strVal val="visible"/>
                                      </p:to>
                                    </p:set>
                                    <p:animEffect filter="fade" transition="in">
                                      <p:cBhvr>
                                        <p:cTn dur="1"/>
                                        <p:tgtEl>
                                          <p:spTgt spid="2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xEl>
                                              <p:pRg end="3" st="3"/>
                                            </p:txEl>
                                          </p:spTgt>
                                        </p:tgtEl>
                                        <p:attrNameLst>
                                          <p:attrName>style.visibility</p:attrName>
                                        </p:attrNameLst>
                                      </p:cBhvr>
                                      <p:to>
                                        <p:strVal val="visible"/>
                                      </p:to>
                                    </p:set>
                                    <p:animEffect filter="fade" transition="in">
                                      <p:cBhvr>
                                        <p:cTn dur="1"/>
                                        <p:tgtEl>
                                          <p:spTgt spid="2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0f1da34adb_0_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
        <p:nvSpPr>
          <p:cNvPr id="257" name="Google Shape;257;g20f1da34adb_0_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58" name="Google Shape;258;g20f1da34adb_0_77"/>
          <p:cNvPicPr preferRelativeResize="0"/>
          <p:nvPr/>
        </p:nvPicPr>
        <p:blipFill>
          <a:blip r:embed="rId3">
            <a:alphaModFix/>
          </a:blip>
          <a:stretch>
            <a:fillRect/>
          </a:stretch>
        </p:blipFill>
        <p:spPr>
          <a:xfrm>
            <a:off x="976350" y="1091300"/>
            <a:ext cx="7191304" cy="3820975"/>
          </a:xfrm>
          <a:prstGeom prst="rect">
            <a:avLst/>
          </a:prstGeom>
          <a:noFill/>
          <a:ln>
            <a:noFill/>
          </a:ln>
        </p:spPr>
      </p:pic>
      <p:sp>
        <p:nvSpPr>
          <p:cNvPr id="259" name="Google Shape;259;g20f1da34adb_0_77"/>
          <p:cNvSpPr/>
          <p:nvPr/>
        </p:nvSpPr>
        <p:spPr>
          <a:xfrm>
            <a:off x="2217050" y="921675"/>
            <a:ext cx="6394800" cy="3990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20f1da34adb_0_10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
        <p:nvSpPr>
          <p:cNvPr id="265" name="Google Shape;265;g20f1da34adb_0_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66" name="Google Shape;266;g20f1da34adb_0_102"/>
          <p:cNvPicPr preferRelativeResize="0"/>
          <p:nvPr/>
        </p:nvPicPr>
        <p:blipFill>
          <a:blip r:embed="rId3">
            <a:alphaModFix/>
          </a:blip>
          <a:stretch>
            <a:fillRect/>
          </a:stretch>
        </p:blipFill>
        <p:spPr>
          <a:xfrm>
            <a:off x="976350" y="1091300"/>
            <a:ext cx="7191304" cy="3820975"/>
          </a:xfrm>
          <a:prstGeom prst="rect">
            <a:avLst/>
          </a:prstGeom>
          <a:noFill/>
          <a:ln>
            <a:noFill/>
          </a:ln>
        </p:spPr>
      </p:pic>
      <p:sp>
        <p:nvSpPr>
          <p:cNvPr id="267" name="Google Shape;267;g20f1da34adb_0_102"/>
          <p:cNvSpPr/>
          <p:nvPr/>
        </p:nvSpPr>
        <p:spPr>
          <a:xfrm>
            <a:off x="3517675" y="921675"/>
            <a:ext cx="5094300" cy="3990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20f1da34adb_0_1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
        <p:nvSpPr>
          <p:cNvPr id="273" name="Google Shape;273;g20f1da34adb_0_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74" name="Google Shape;274;g20f1da34adb_0_116"/>
          <p:cNvPicPr preferRelativeResize="0"/>
          <p:nvPr/>
        </p:nvPicPr>
        <p:blipFill>
          <a:blip r:embed="rId3">
            <a:alphaModFix/>
          </a:blip>
          <a:stretch>
            <a:fillRect/>
          </a:stretch>
        </p:blipFill>
        <p:spPr>
          <a:xfrm>
            <a:off x="976350" y="1091300"/>
            <a:ext cx="7191304" cy="3820975"/>
          </a:xfrm>
          <a:prstGeom prst="rect">
            <a:avLst/>
          </a:prstGeom>
          <a:noFill/>
          <a:ln>
            <a:noFill/>
          </a:ln>
        </p:spPr>
      </p:pic>
      <p:sp>
        <p:nvSpPr>
          <p:cNvPr id="275" name="Google Shape;275;g20f1da34adb_0_116"/>
          <p:cNvSpPr/>
          <p:nvPr/>
        </p:nvSpPr>
        <p:spPr>
          <a:xfrm>
            <a:off x="3517675" y="921675"/>
            <a:ext cx="3478200" cy="3990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0f1da34adb_0_1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
        <p:nvSpPr>
          <p:cNvPr id="281" name="Google Shape;281;g20f1da34adb_0_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82" name="Google Shape;282;g20f1da34adb_0_123"/>
          <p:cNvPicPr preferRelativeResize="0"/>
          <p:nvPr/>
        </p:nvPicPr>
        <p:blipFill>
          <a:blip r:embed="rId3">
            <a:alphaModFix/>
          </a:blip>
          <a:stretch>
            <a:fillRect/>
          </a:stretch>
        </p:blipFill>
        <p:spPr>
          <a:xfrm>
            <a:off x="976350" y="1091300"/>
            <a:ext cx="7191304" cy="3820975"/>
          </a:xfrm>
          <a:prstGeom prst="rect">
            <a:avLst/>
          </a:prstGeom>
          <a:noFill/>
          <a:ln>
            <a:noFill/>
          </a:ln>
        </p:spPr>
      </p:pic>
      <p:sp>
        <p:nvSpPr>
          <p:cNvPr id="283" name="Google Shape;283;g20f1da34adb_0_123"/>
          <p:cNvSpPr/>
          <p:nvPr/>
        </p:nvSpPr>
        <p:spPr>
          <a:xfrm>
            <a:off x="4877450" y="921675"/>
            <a:ext cx="798300" cy="3990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0f1da34adb_0_123"/>
          <p:cNvSpPr/>
          <p:nvPr/>
        </p:nvSpPr>
        <p:spPr>
          <a:xfrm>
            <a:off x="4749350" y="3094000"/>
            <a:ext cx="1103700" cy="572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20f1da34adb_0_1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
        <p:nvSpPr>
          <p:cNvPr id="290" name="Google Shape;290;g20f1da34adb_0_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91" name="Google Shape;291;g20f1da34adb_0_109"/>
          <p:cNvPicPr preferRelativeResize="0"/>
          <p:nvPr/>
        </p:nvPicPr>
        <p:blipFill>
          <a:blip r:embed="rId3">
            <a:alphaModFix/>
          </a:blip>
          <a:stretch>
            <a:fillRect/>
          </a:stretch>
        </p:blipFill>
        <p:spPr>
          <a:xfrm>
            <a:off x="976350" y="1091300"/>
            <a:ext cx="7191304" cy="3820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20f1da34adb_0_1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
        <p:nvSpPr>
          <p:cNvPr id="297" name="Google Shape;297;g20f1da34adb_0_1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298" name="Google Shape;298;g20f1da34adb_0_131"/>
          <p:cNvPicPr preferRelativeResize="0"/>
          <p:nvPr/>
        </p:nvPicPr>
        <p:blipFill>
          <a:blip r:embed="rId3">
            <a:alphaModFix/>
          </a:blip>
          <a:stretch>
            <a:fillRect/>
          </a:stretch>
        </p:blipFill>
        <p:spPr>
          <a:xfrm>
            <a:off x="976350" y="1091300"/>
            <a:ext cx="7191304" cy="3820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0911_big.gif" id="303" name="Google Shape;303;p20"/>
          <p:cNvPicPr preferRelativeResize="0"/>
          <p:nvPr/>
        </p:nvPicPr>
        <p:blipFill rotWithShape="1">
          <a:blip r:embed="rId3">
            <a:alphaModFix/>
          </a:blip>
          <a:srcRect b="0" l="0" r="0" t="0"/>
          <a:stretch/>
        </p:blipFill>
        <p:spPr>
          <a:xfrm>
            <a:off x="0" y="1731788"/>
            <a:ext cx="1690100" cy="2773500"/>
          </a:xfrm>
          <a:prstGeom prst="rect">
            <a:avLst/>
          </a:prstGeom>
          <a:noFill/>
          <a:ln>
            <a:noFill/>
          </a:ln>
        </p:spPr>
      </p:pic>
      <p:pic>
        <p:nvPicPr>
          <p:cNvPr id="304" name="Google Shape;304;p20"/>
          <p:cNvPicPr preferRelativeResize="0"/>
          <p:nvPr/>
        </p:nvPicPr>
        <p:blipFill rotWithShape="1">
          <a:blip r:embed="rId4">
            <a:alphaModFix/>
          </a:blip>
          <a:srcRect b="0" l="88085" r="0" t="0"/>
          <a:stretch/>
        </p:blipFill>
        <p:spPr>
          <a:xfrm>
            <a:off x="8404399" y="1093575"/>
            <a:ext cx="739600" cy="4049925"/>
          </a:xfrm>
          <a:prstGeom prst="rect">
            <a:avLst/>
          </a:prstGeom>
          <a:noFill/>
          <a:ln>
            <a:noFill/>
          </a:ln>
        </p:spPr>
      </p:pic>
      <p:sp>
        <p:nvSpPr>
          <p:cNvPr id="305" name="Google Shape;305;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06" name="Google Shape;30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g210e4a87f51_0_154"/>
          <p:cNvSpPr txBox="1"/>
          <p:nvPr/>
        </p:nvSpPr>
        <p:spPr>
          <a:xfrm>
            <a:off x="1541975" y="474450"/>
            <a:ext cx="184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8" name="Google Shape;68;g210e4a87f51_0_154"/>
          <p:cNvPicPr preferRelativeResize="0"/>
          <p:nvPr/>
        </p:nvPicPr>
        <p:blipFill>
          <a:blip r:embed="rId3">
            <a:alphaModFix/>
          </a:blip>
          <a:stretch>
            <a:fillRect/>
          </a:stretch>
        </p:blipFill>
        <p:spPr>
          <a:xfrm>
            <a:off x="3906150" y="3482900"/>
            <a:ext cx="882050" cy="1247050"/>
          </a:xfrm>
          <a:prstGeom prst="rect">
            <a:avLst/>
          </a:prstGeom>
          <a:noFill/>
          <a:ln>
            <a:noFill/>
          </a:ln>
        </p:spPr>
      </p:pic>
      <p:pic>
        <p:nvPicPr>
          <p:cNvPr id="69" name="Google Shape;69;g210e4a87f51_0_154"/>
          <p:cNvPicPr preferRelativeResize="0"/>
          <p:nvPr/>
        </p:nvPicPr>
        <p:blipFill>
          <a:blip r:embed="rId4">
            <a:alphaModFix/>
          </a:blip>
          <a:stretch>
            <a:fillRect/>
          </a:stretch>
        </p:blipFill>
        <p:spPr>
          <a:xfrm>
            <a:off x="3663925" y="204875"/>
            <a:ext cx="1319100" cy="1762500"/>
          </a:xfrm>
          <a:prstGeom prst="rect">
            <a:avLst/>
          </a:prstGeom>
          <a:noFill/>
          <a:ln>
            <a:noFill/>
          </a:ln>
        </p:spPr>
      </p:pic>
      <p:grpSp>
        <p:nvGrpSpPr>
          <p:cNvPr id="70" name="Google Shape;70;g210e4a87f51_0_154"/>
          <p:cNvGrpSpPr/>
          <p:nvPr/>
        </p:nvGrpSpPr>
        <p:grpSpPr>
          <a:xfrm>
            <a:off x="1452116" y="1229275"/>
            <a:ext cx="2289734" cy="3084000"/>
            <a:chOff x="1452116" y="1229275"/>
            <a:chExt cx="2289734" cy="3084000"/>
          </a:xfrm>
        </p:grpSpPr>
        <p:sp>
          <p:nvSpPr>
            <p:cNvPr id="71" name="Google Shape;71;g210e4a87f51_0_154"/>
            <p:cNvSpPr/>
            <p:nvPr/>
          </p:nvSpPr>
          <p:spPr>
            <a:xfrm>
              <a:off x="2695750" y="1229275"/>
              <a:ext cx="1046100" cy="30840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10e4a87f51_0_154"/>
            <p:cNvSpPr txBox="1"/>
            <p:nvPr/>
          </p:nvSpPr>
          <p:spPr>
            <a:xfrm>
              <a:off x="1452116" y="2404625"/>
              <a:ext cx="189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Top Down</a:t>
              </a:r>
              <a:endParaRPr sz="1800"/>
            </a:p>
          </p:txBody>
        </p:sp>
      </p:grpSp>
      <p:grpSp>
        <p:nvGrpSpPr>
          <p:cNvPr id="73" name="Google Shape;73;g210e4a87f51_0_154"/>
          <p:cNvGrpSpPr/>
          <p:nvPr/>
        </p:nvGrpSpPr>
        <p:grpSpPr>
          <a:xfrm>
            <a:off x="5016800" y="1153800"/>
            <a:ext cx="3068291" cy="3084000"/>
            <a:chOff x="5016800" y="1153800"/>
            <a:chExt cx="3068291" cy="3084000"/>
          </a:xfrm>
        </p:grpSpPr>
        <p:sp>
          <p:nvSpPr>
            <p:cNvPr id="74" name="Google Shape;74;g210e4a87f51_0_154"/>
            <p:cNvSpPr/>
            <p:nvPr/>
          </p:nvSpPr>
          <p:spPr>
            <a:xfrm rot="10800000">
              <a:off x="5016800" y="1153800"/>
              <a:ext cx="1046100" cy="30840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10e4a87f51_0_154"/>
            <p:cNvSpPr txBox="1"/>
            <p:nvPr/>
          </p:nvSpPr>
          <p:spPr>
            <a:xfrm>
              <a:off x="6187291" y="2540425"/>
              <a:ext cx="189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Bottom Up</a:t>
              </a:r>
              <a:endParaRPr sz="18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0911_big.gif" id="311" name="Google Shape;311;p21"/>
          <p:cNvPicPr preferRelativeResize="0"/>
          <p:nvPr/>
        </p:nvPicPr>
        <p:blipFill rotWithShape="1">
          <a:blip r:embed="rId3">
            <a:alphaModFix/>
          </a:blip>
          <a:srcRect b="0" l="0" r="0" t="0"/>
          <a:stretch/>
        </p:blipFill>
        <p:spPr>
          <a:xfrm>
            <a:off x="0" y="1731788"/>
            <a:ext cx="1690100" cy="2773500"/>
          </a:xfrm>
          <a:prstGeom prst="rect">
            <a:avLst/>
          </a:prstGeom>
          <a:noFill/>
          <a:ln>
            <a:noFill/>
          </a:ln>
        </p:spPr>
      </p:pic>
      <p:pic>
        <p:nvPicPr>
          <p:cNvPr id="312" name="Google Shape;312;p21"/>
          <p:cNvPicPr preferRelativeResize="0"/>
          <p:nvPr/>
        </p:nvPicPr>
        <p:blipFill rotWithShape="1">
          <a:blip r:embed="rId4">
            <a:alphaModFix/>
          </a:blip>
          <a:srcRect b="0" l="25632" r="0" t="0"/>
          <a:stretch/>
        </p:blipFill>
        <p:spPr>
          <a:xfrm>
            <a:off x="4527175" y="1093575"/>
            <a:ext cx="4616825" cy="4049925"/>
          </a:xfrm>
          <a:prstGeom prst="rect">
            <a:avLst/>
          </a:prstGeom>
          <a:noFill/>
          <a:ln>
            <a:noFill/>
          </a:ln>
        </p:spPr>
      </p:pic>
      <p:sp>
        <p:nvSpPr>
          <p:cNvPr id="313" name="Google Shape;313;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14" name="Google Shape;314;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0911_big.gif" id="319" name="Google Shape;319;p22"/>
          <p:cNvPicPr preferRelativeResize="0"/>
          <p:nvPr/>
        </p:nvPicPr>
        <p:blipFill rotWithShape="1">
          <a:blip r:embed="rId3">
            <a:alphaModFix/>
          </a:blip>
          <a:srcRect b="0" l="0" r="0" t="0"/>
          <a:stretch/>
        </p:blipFill>
        <p:spPr>
          <a:xfrm>
            <a:off x="0" y="1731788"/>
            <a:ext cx="1690100" cy="2773500"/>
          </a:xfrm>
          <a:prstGeom prst="rect">
            <a:avLst/>
          </a:prstGeom>
          <a:noFill/>
          <a:ln>
            <a:noFill/>
          </a:ln>
        </p:spPr>
      </p:pic>
      <p:pic>
        <p:nvPicPr>
          <p:cNvPr id="320" name="Google Shape;320;p22"/>
          <p:cNvPicPr preferRelativeResize="0"/>
          <p:nvPr/>
        </p:nvPicPr>
        <p:blipFill rotWithShape="1">
          <a:blip r:embed="rId4">
            <a:alphaModFix/>
          </a:blip>
          <a:srcRect b="0" l="0" r="0" t="0"/>
          <a:stretch/>
        </p:blipFill>
        <p:spPr>
          <a:xfrm>
            <a:off x="2935950" y="1093575"/>
            <a:ext cx="6208049" cy="4049925"/>
          </a:xfrm>
          <a:prstGeom prst="rect">
            <a:avLst/>
          </a:prstGeom>
          <a:noFill/>
          <a:ln>
            <a:noFill/>
          </a:ln>
        </p:spPr>
      </p:pic>
      <p:sp>
        <p:nvSpPr>
          <p:cNvPr id="321" name="Google Shape;32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22" name="Google Shape;322;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0911_big.gif" id="327" name="Google Shape;327;p23"/>
          <p:cNvPicPr preferRelativeResize="0"/>
          <p:nvPr/>
        </p:nvPicPr>
        <p:blipFill rotWithShape="1">
          <a:blip r:embed="rId3">
            <a:alphaModFix/>
          </a:blip>
          <a:srcRect b="0" l="0" r="0" t="0"/>
          <a:stretch/>
        </p:blipFill>
        <p:spPr>
          <a:xfrm>
            <a:off x="0" y="1731788"/>
            <a:ext cx="1690100" cy="2773500"/>
          </a:xfrm>
          <a:prstGeom prst="rect">
            <a:avLst/>
          </a:prstGeom>
          <a:noFill/>
          <a:ln>
            <a:noFill/>
          </a:ln>
        </p:spPr>
      </p:pic>
      <p:pic>
        <p:nvPicPr>
          <p:cNvPr id="328" name="Google Shape;328;p23"/>
          <p:cNvPicPr preferRelativeResize="0"/>
          <p:nvPr/>
        </p:nvPicPr>
        <p:blipFill rotWithShape="1">
          <a:blip r:embed="rId4">
            <a:alphaModFix/>
          </a:blip>
          <a:srcRect b="0" l="0" r="0" t="0"/>
          <a:stretch/>
        </p:blipFill>
        <p:spPr>
          <a:xfrm>
            <a:off x="2935950" y="1093575"/>
            <a:ext cx="6208049" cy="4049925"/>
          </a:xfrm>
          <a:prstGeom prst="rect">
            <a:avLst/>
          </a:prstGeom>
          <a:noFill/>
          <a:ln>
            <a:noFill/>
          </a:ln>
        </p:spPr>
      </p:pic>
      <p:pic>
        <p:nvPicPr>
          <p:cNvPr id="329" name="Google Shape;329;p23"/>
          <p:cNvPicPr preferRelativeResize="0"/>
          <p:nvPr/>
        </p:nvPicPr>
        <p:blipFill rotWithShape="1">
          <a:blip r:embed="rId5">
            <a:alphaModFix amt="71000"/>
          </a:blip>
          <a:srcRect b="0" l="0" r="0" t="0"/>
          <a:stretch/>
        </p:blipFill>
        <p:spPr>
          <a:xfrm rot="-5400000">
            <a:off x="-1009199" y="2516039"/>
            <a:ext cx="3708498" cy="1546425"/>
          </a:xfrm>
          <a:prstGeom prst="rect">
            <a:avLst/>
          </a:prstGeom>
          <a:noFill/>
          <a:ln>
            <a:noFill/>
          </a:ln>
        </p:spPr>
      </p:pic>
      <p:sp>
        <p:nvSpPr>
          <p:cNvPr id="330" name="Google Shape;330;p23"/>
          <p:cNvSpPr txBox="1"/>
          <p:nvPr/>
        </p:nvSpPr>
        <p:spPr>
          <a:xfrm>
            <a:off x="71850" y="2918450"/>
            <a:ext cx="161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Lato"/>
                <a:ea typeface="Lato"/>
                <a:cs typeface="Lato"/>
                <a:sym typeface="Lato"/>
              </a:rPr>
              <a:t>[0.4,0.8,0.9,.......]</a:t>
            </a:r>
            <a:endParaRPr b="1" i="0" sz="1600" u="none" cap="none" strike="noStrike">
              <a:solidFill>
                <a:srgbClr val="000000"/>
              </a:solidFill>
              <a:latin typeface="Lato"/>
              <a:ea typeface="Lato"/>
              <a:cs typeface="Lato"/>
              <a:sym typeface="Lato"/>
            </a:endParaRPr>
          </a:p>
        </p:txBody>
      </p:sp>
      <p:sp>
        <p:nvSpPr>
          <p:cNvPr id="331" name="Google Shape;33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32" name="Google Shape;332;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0911_big.gif" id="337" name="Google Shape;337;p24"/>
          <p:cNvPicPr preferRelativeResize="0"/>
          <p:nvPr/>
        </p:nvPicPr>
        <p:blipFill rotWithShape="1">
          <a:blip r:embed="rId3">
            <a:alphaModFix/>
          </a:blip>
          <a:srcRect b="0" l="0" r="0" t="0"/>
          <a:stretch/>
        </p:blipFill>
        <p:spPr>
          <a:xfrm>
            <a:off x="0" y="1731788"/>
            <a:ext cx="1690100" cy="2773500"/>
          </a:xfrm>
          <a:prstGeom prst="rect">
            <a:avLst/>
          </a:prstGeom>
          <a:noFill/>
          <a:ln>
            <a:noFill/>
          </a:ln>
        </p:spPr>
      </p:pic>
      <p:pic>
        <p:nvPicPr>
          <p:cNvPr id="338" name="Google Shape;338;p24"/>
          <p:cNvPicPr preferRelativeResize="0"/>
          <p:nvPr/>
        </p:nvPicPr>
        <p:blipFill rotWithShape="1">
          <a:blip r:embed="rId4">
            <a:alphaModFix/>
          </a:blip>
          <a:srcRect b="0" l="0" r="0" t="0"/>
          <a:stretch/>
        </p:blipFill>
        <p:spPr>
          <a:xfrm>
            <a:off x="2935950" y="1093575"/>
            <a:ext cx="6208049" cy="4049925"/>
          </a:xfrm>
          <a:prstGeom prst="rect">
            <a:avLst/>
          </a:prstGeom>
          <a:noFill/>
          <a:ln>
            <a:noFill/>
          </a:ln>
        </p:spPr>
      </p:pic>
      <p:pic>
        <p:nvPicPr>
          <p:cNvPr id="339" name="Google Shape;339;p24"/>
          <p:cNvPicPr preferRelativeResize="0"/>
          <p:nvPr/>
        </p:nvPicPr>
        <p:blipFill rotWithShape="1">
          <a:blip r:embed="rId5">
            <a:alphaModFix amt="71000"/>
          </a:blip>
          <a:srcRect b="0" l="0" r="0" t="0"/>
          <a:stretch/>
        </p:blipFill>
        <p:spPr>
          <a:xfrm rot="-5400000">
            <a:off x="-1009199" y="2516039"/>
            <a:ext cx="3708498" cy="1546425"/>
          </a:xfrm>
          <a:prstGeom prst="rect">
            <a:avLst/>
          </a:prstGeom>
          <a:noFill/>
          <a:ln>
            <a:noFill/>
          </a:ln>
        </p:spPr>
      </p:pic>
      <p:sp>
        <p:nvSpPr>
          <p:cNvPr id="340" name="Google Shape;340;p24"/>
          <p:cNvSpPr txBox="1"/>
          <p:nvPr/>
        </p:nvSpPr>
        <p:spPr>
          <a:xfrm>
            <a:off x="71850" y="2918450"/>
            <a:ext cx="16116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Lato"/>
                <a:ea typeface="Lato"/>
                <a:cs typeface="Lato"/>
                <a:sym typeface="Lato"/>
              </a:rPr>
              <a:t>[0.4,0.8,0.9,.......]</a:t>
            </a:r>
            <a:endParaRPr b="1" i="0" sz="1600" u="none" cap="none" strike="noStrike">
              <a:solidFill>
                <a:srgbClr val="000000"/>
              </a:solidFill>
              <a:latin typeface="Lato"/>
              <a:ea typeface="Lato"/>
              <a:cs typeface="Lato"/>
              <a:sym typeface="Lato"/>
            </a:endParaRPr>
          </a:p>
        </p:txBody>
      </p:sp>
      <p:cxnSp>
        <p:nvCxnSpPr>
          <p:cNvPr id="341" name="Google Shape;341;p24"/>
          <p:cNvCxnSpPr>
            <a:stCxn id="340" idx="3"/>
          </p:cNvCxnSpPr>
          <p:nvPr/>
        </p:nvCxnSpPr>
        <p:spPr>
          <a:xfrm flipH="1" rot="10800000">
            <a:off x="1683450" y="1311200"/>
            <a:ext cx="1330800" cy="1822800"/>
          </a:xfrm>
          <a:prstGeom prst="straightConnector1">
            <a:avLst/>
          </a:prstGeom>
          <a:noFill/>
          <a:ln cap="flat" cmpd="sng" w="9525">
            <a:solidFill>
              <a:srgbClr val="D1282E"/>
            </a:solidFill>
            <a:prstDash val="solid"/>
            <a:round/>
            <a:headEnd len="med" w="med" type="stealth"/>
            <a:tailEnd len="med" w="med" type="stealth"/>
          </a:ln>
        </p:spPr>
      </p:cxnSp>
      <p:cxnSp>
        <p:nvCxnSpPr>
          <p:cNvPr id="342" name="Google Shape;342;p24"/>
          <p:cNvCxnSpPr>
            <a:stCxn id="340" idx="3"/>
          </p:cNvCxnSpPr>
          <p:nvPr/>
        </p:nvCxnSpPr>
        <p:spPr>
          <a:xfrm>
            <a:off x="1683450" y="3134000"/>
            <a:ext cx="1342200" cy="1852500"/>
          </a:xfrm>
          <a:prstGeom prst="straightConnector1">
            <a:avLst/>
          </a:prstGeom>
          <a:noFill/>
          <a:ln cap="flat" cmpd="sng" w="9525">
            <a:solidFill>
              <a:srgbClr val="D1282E"/>
            </a:solidFill>
            <a:prstDash val="solid"/>
            <a:round/>
            <a:headEnd len="med" w="med" type="stealth"/>
            <a:tailEnd len="med" w="med" type="stealth"/>
          </a:ln>
        </p:spPr>
      </p:cxnSp>
      <p:cxnSp>
        <p:nvCxnSpPr>
          <p:cNvPr id="343" name="Google Shape;343;p24"/>
          <p:cNvCxnSpPr>
            <a:stCxn id="340" idx="3"/>
          </p:cNvCxnSpPr>
          <p:nvPr/>
        </p:nvCxnSpPr>
        <p:spPr>
          <a:xfrm flipH="1" rot="10800000">
            <a:off x="1683450" y="2039600"/>
            <a:ext cx="1342200" cy="1094400"/>
          </a:xfrm>
          <a:prstGeom prst="straightConnector1">
            <a:avLst/>
          </a:prstGeom>
          <a:noFill/>
          <a:ln cap="flat" cmpd="sng" w="9525">
            <a:solidFill>
              <a:srgbClr val="D1282E"/>
            </a:solidFill>
            <a:prstDash val="solid"/>
            <a:round/>
            <a:headEnd len="med" w="med" type="stealth"/>
            <a:tailEnd len="med" w="med" type="stealth"/>
          </a:ln>
        </p:spPr>
      </p:cxnSp>
      <p:cxnSp>
        <p:nvCxnSpPr>
          <p:cNvPr id="344" name="Google Shape;344;p24"/>
          <p:cNvCxnSpPr>
            <a:stCxn id="340" idx="3"/>
          </p:cNvCxnSpPr>
          <p:nvPr/>
        </p:nvCxnSpPr>
        <p:spPr>
          <a:xfrm>
            <a:off x="1683450" y="3134000"/>
            <a:ext cx="1353300" cy="1101900"/>
          </a:xfrm>
          <a:prstGeom prst="straightConnector1">
            <a:avLst/>
          </a:prstGeom>
          <a:noFill/>
          <a:ln cap="flat" cmpd="sng" w="9525">
            <a:solidFill>
              <a:srgbClr val="D1282E"/>
            </a:solidFill>
            <a:prstDash val="solid"/>
            <a:round/>
            <a:headEnd len="med" w="med" type="stealth"/>
            <a:tailEnd len="med" w="med" type="stealth"/>
          </a:ln>
        </p:spPr>
      </p:cxnSp>
      <p:cxnSp>
        <p:nvCxnSpPr>
          <p:cNvPr id="345" name="Google Shape;345;p24"/>
          <p:cNvCxnSpPr>
            <a:stCxn id="340" idx="3"/>
          </p:cNvCxnSpPr>
          <p:nvPr/>
        </p:nvCxnSpPr>
        <p:spPr>
          <a:xfrm flipH="1" rot="10800000">
            <a:off x="1683450" y="2768000"/>
            <a:ext cx="1353300" cy="366000"/>
          </a:xfrm>
          <a:prstGeom prst="straightConnector1">
            <a:avLst/>
          </a:prstGeom>
          <a:noFill/>
          <a:ln cap="flat" cmpd="sng" w="9525">
            <a:solidFill>
              <a:srgbClr val="D1282E"/>
            </a:solidFill>
            <a:prstDash val="solid"/>
            <a:round/>
            <a:headEnd len="med" w="med" type="stealth"/>
            <a:tailEnd len="med" w="med" type="stealth"/>
          </a:ln>
        </p:spPr>
      </p:cxnSp>
      <p:cxnSp>
        <p:nvCxnSpPr>
          <p:cNvPr id="346" name="Google Shape;346;p24"/>
          <p:cNvCxnSpPr>
            <a:stCxn id="340" idx="3"/>
          </p:cNvCxnSpPr>
          <p:nvPr/>
        </p:nvCxnSpPr>
        <p:spPr>
          <a:xfrm>
            <a:off x="1683450" y="3134000"/>
            <a:ext cx="1342200" cy="362100"/>
          </a:xfrm>
          <a:prstGeom prst="straightConnector1">
            <a:avLst/>
          </a:prstGeom>
          <a:noFill/>
          <a:ln cap="flat" cmpd="sng" w="9525">
            <a:solidFill>
              <a:srgbClr val="D1282E"/>
            </a:solidFill>
            <a:prstDash val="solid"/>
            <a:round/>
            <a:headEnd len="med" w="med" type="stealth"/>
            <a:tailEnd len="med" w="med" type="stealth"/>
          </a:ln>
        </p:spPr>
      </p:cxnSp>
      <p:sp>
        <p:nvSpPr>
          <p:cNvPr id="347" name="Google Shape;347;p24"/>
          <p:cNvSpPr txBox="1"/>
          <p:nvPr/>
        </p:nvSpPr>
        <p:spPr>
          <a:xfrm>
            <a:off x="2236700" y="1723513"/>
            <a:ext cx="47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Lato"/>
                <a:ea typeface="Lato"/>
                <a:cs typeface="Lato"/>
                <a:sym typeface="Lato"/>
              </a:rPr>
              <a:t>Sim </a:t>
            </a:r>
            <a:endParaRPr b="0" i="0" sz="1000" u="none" cap="none" strike="noStrike">
              <a:solidFill>
                <a:srgbClr val="000000"/>
              </a:solidFill>
              <a:latin typeface="Lato"/>
              <a:ea typeface="Lato"/>
              <a:cs typeface="Lato"/>
              <a:sym typeface="Lato"/>
            </a:endParaRPr>
          </a:p>
        </p:txBody>
      </p:sp>
      <p:sp>
        <p:nvSpPr>
          <p:cNvPr id="348" name="Google Shape;348;p24"/>
          <p:cNvSpPr txBox="1"/>
          <p:nvPr/>
        </p:nvSpPr>
        <p:spPr>
          <a:xfrm>
            <a:off x="2236700" y="4085650"/>
            <a:ext cx="47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Lato"/>
                <a:ea typeface="Lato"/>
                <a:cs typeface="Lato"/>
                <a:sym typeface="Lato"/>
              </a:rPr>
              <a:t>Sim </a:t>
            </a:r>
            <a:endParaRPr b="0" i="0" sz="1000" u="none" cap="none" strike="noStrike">
              <a:solidFill>
                <a:srgbClr val="000000"/>
              </a:solidFill>
              <a:latin typeface="Lato"/>
              <a:ea typeface="Lato"/>
              <a:cs typeface="Lato"/>
              <a:sym typeface="Lato"/>
            </a:endParaRPr>
          </a:p>
        </p:txBody>
      </p:sp>
      <p:sp>
        <p:nvSpPr>
          <p:cNvPr id="349" name="Google Shape;349;p24"/>
          <p:cNvSpPr txBox="1"/>
          <p:nvPr/>
        </p:nvSpPr>
        <p:spPr>
          <a:xfrm>
            <a:off x="2236700" y="3621525"/>
            <a:ext cx="47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Lato"/>
                <a:ea typeface="Lato"/>
                <a:cs typeface="Lato"/>
                <a:sym typeface="Lato"/>
              </a:rPr>
              <a:t>Sim </a:t>
            </a:r>
            <a:endParaRPr b="0" i="0" sz="1000" u="none" cap="none" strike="noStrike">
              <a:solidFill>
                <a:srgbClr val="000000"/>
              </a:solidFill>
              <a:latin typeface="Lato"/>
              <a:ea typeface="Lato"/>
              <a:cs typeface="Lato"/>
              <a:sym typeface="Lato"/>
            </a:endParaRPr>
          </a:p>
        </p:txBody>
      </p:sp>
      <p:sp>
        <p:nvSpPr>
          <p:cNvPr id="350" name="Google Shape;350;p24"/>
          <p:cNvSpPr txBox="1"/>
          <p:nvPr/>
        </p:nvSpPr>
        <p:spPr>
          <a:xfrm>
            <a:off x="2364500" y="3282825"/>
            <a:ext cx="47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Lato"/>
                <a:ea typeface="Lato"/>
                <a:cs typeface="Lato"/>
                <a:sym typeface="Lato"/>
              </a:rPr>
              <a:t>Sim </a:t>
            </a:r>
            <a:endParaRPr b="0" i="0" sz="1000" u="none" cap="none" strike="noStrike">
              <a:solidFill>
                <a:srgbClr val="000000"/>
              </a:solidFill>
              <a:latin typeface="Lato"/>
              <a:ea typeface="Lato"/>
              <a:cs typeface="Lato"/>
              <a:sym typeface="Lato"/>
            </a:endParaRPr>
          </a:p>
        </p:txBody>
      </p:sp>
      <p:sp>
        <p:nvSpPr>
          <p:cNvPr id="351" name="Google Shape;351;p24"/>
          <p:cNvSpPr txBox="1"/>
          <p:nvPr/>
        </p:nvSpPr>
        <p:spPr>
          <a:xfrm>
            <a:off x="2465250" y="2781650"/>
            <a:ext cx="47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Lato"/>
                <a:ea typeface="Lato"/>
                <a:cs typeface="Lato"/>
                <a:sym typeface="Lato"/>
              </a:rPr>
              <a:t>Sim </a:t>
            </a:r>
            <a:endParaRPr b="0" i="0" sz="1000" u="none" cap="none" strike="noStrike">
              <a:solidFill>
                <a:srgbClr val="000000"/>
              </a:solidFill>
              <a:latin typeface="Lato"/>
              <a:ea typeface="Lato"/>
              <a:cs typeface="Lato"/>
              <a:sym typeface="Lato"/>
            </a:endParaRPr>
          </a:p>
        </p:txBody>
      </p:sp>
      <p:sp>
        <p:nvSpPr>
          <p:cNvPr id="352" name="Google Shape;352;p24"/>
          <p:cNvSpPr txBox="1"/>
          <p:nvPr/>
        </p:nvSpPr>
        <p:spPr>
          <a:xfrm>
            <a:off x="2465250" y="2233050"/>
            <a:ext cx="47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Lato"/>
                <a:ea typeface="Lato"/>
                <a:cs typeface="Lato"/>
                <a:sym typeface="Lato"/>
              </a:rPr>
              <a:t>Sim </a:t>
            </a:r>
            <a:endParaRPr b="0" i="0" sz="1000" u="none" cap="none" strike="noStrike">
              <a:solidFill>
                <a:srgbClr val="000000"/>
              </a:solidFill>
              <a:latin typeface="Lato"/>
              <a:ea typeface="Lato"/>
              <a:cs typeface="Lato"/>
              <a:sym typeface="Lato"/>
            </a:endParaRPr>
          </a:p>
        </p:txBody>
      </p:sp>
      <p:sp>
        <p:nvSpPr>
          <p:cNvPr id="353" name="Google Shape;35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54" name="Google Shape;354;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10e4a87f51_0_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
        <p:nvSpPr>
          <p:cNvPr id="360" name="Google Shape;360;g210e4a87f51_0_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361" name="Google Shape;361;g210e4a87f51_0_6"/>
          <p:cNvPicPr preferRelativeResize="0"/>
          <p:nvPr/>
        </p:nvPicPr>
        <p:blipFill>
          <a:blip r:embed="rId3">
            <a:alphaModFix/>
          </a:blip>
          <a:stretch>
            <a:fillRect/>
          </a:stretch>
        </p:blipFill>
        <p:spPr>
          <a:xfrm>
            <a:off x="976350" y="1091300"/>
            <a:ext cx="7191304" cy="3820975"/>
          </a:xfrm>
          <a:prstGeom prst="rect">
            <a:avLst/>
          </a:prstGeom>
          <a:noFill/>
          <a:ln>
            <a:noFill/>
          </a:ln>
        </p:spPr>
      </p:pic>
      <p:pic>
        <p:nvPicPr>
          <p:cNvPr id="362" name="Google Shape;362;g210e4a87f51_0_6"/>
          <p:cNvPicPr preferRelativeResize="0"/>
          <p:nvPr/>
        </p:nvPicPr>
        <p:blipFill>
          <a:blip r:embed="rId4">
            <a:alphaModFix/>
          </a:blip>
          <a:stretch>
            <a:fillRect/>
          </a:stretch>
        </p:blipFill>
        <p:spPr>
          <a:xfrm>
            <a:off x="3747025" y="1606100"/>
            <a:ext cx="3110974" cy="244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10e4a87f51_0_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Not all embeddings are the same!</a:t>
            </a:r>
            <a:endParaRPr/>
          </a:p>
        </p:txBody>
      </p:sp>
      <p:sp>
        <p:nvSpPr>
          <p:cNvPr id="368" name="Google Shape;368;g210e4a87f51_0_20"/>
          <p:cNvSpPr txBox="1"/>
          <p:nvPr>
            <p:ph idx="1" type="body"/>
          </p:nvPr>
        </p:nvSpPr>
        <p:spPr>
          <a:xfrm>
            <a:off x="311700" y="1152475"/>
            <a:ext cx="8520600" cy="4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BERT embeddings don’t do well for </a:t>
            </a:r>
            <a:r>
              <a:rPr lang="en" sz="1900"/>
              <a:t>Semantic Textual Similarity (STS) tasks</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br>
              <a:rPr lang="en" sz="1900"/>
            </a:br>
            <a:br>
              <a:rPr lang="en" sz="1900"/>
            </a:b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369" name="Google Shape;369;g210e4a87f51_0_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70" name="Google Shape;370;g210e4a87f51_0_20"/>
          <p:cNvPicPr preferRelativeResize="0"/>
          <p:nvPr/>
        </p:nvPicPr>
        <p:blipFill rotWithShape="1">
          <a:blip r:embed="rId3">
            <a:alphaModFix/>
          </a:blip>
          <a:srcRect b="2400" l="0" r="0" t="0"/>
          <a:stretch/>
        </p:blipFill>
        <p:spPr>
          <a:xfrm>
            <a:off x="592300" y="1619000"/>
            <a:ext cx="7959399" cy="1224225"/>
          </a:xfrm>
          <a:prstGeom prst="rect">
            <a:avLst/>
          </a:prstGeom>
          <a:noFill/>
          <a:ln>
            <a:noFill/>
          </a:ln>
        </p:spPr>
      </p:pic>
      <p:grpSp>
        <p:nvGrpSpPr>
          <p:cNvPr id="371" name="Google Shape;371;g210e4a87f51_0_20"/>
          <p:cNvGrpSpPr/>
          <p:nvPr/>
        </p:nvGrpSpPr>
        <p:grpSpPr>
          <a:xfrm>
            <a:off x="347650" y="3546400"/>
            <a:ext cx="8415000" cy="1510425"/>
            <a:chOff x="347650" y="3546400"/>
            <a:chExt cx="8415000" cy="1510425"/>
          </a:xfrm>
        </p:grpSpPr>
        <p:sp>
          <p:nvSpPr>
            <p:cNvPr id="372" name="Google Shape;372;g210e4a87f51_0_20"/>
            <p:cNvSpPr txBox="1"/>
            <p:nvPr/>
          </p:nvSpPr>
          <p:spPr>
            <a:xfrm>
              <a:off x="347650" y="3546400"/>
              <a:ext cx="8415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We need to modify BERT embeddings to capture semantic similarity! </a:t>
              </a:r>
              <a:endParaRPr sz="2000"/>
            </a:p>
            <a:p>
              <a:pPr indent="0" lvl="0" marL="0" rtl="0" algn="l">
                <a:spcBef>
                  <a:spcPts val="0"/>
                </a:spcBef>
                <a:spcAft>
                  <a:spcPts val="0"/>
                </a:spcAft>
                <a:buNone/>
              </a:pPr>
              <a:r>
                <a:t/>
              </a:r>
              <a:endParaRPr sz="2000"/>
            </a:p>
          </p:txBody>
        </p:sp>
        <p:pic>
          <p:nvPicPr>
            <p:cNvPr id="373" name="Google Shape;373;g210e4a87f51_0_20"/>
            <p:cNvPicPr preferRelativeResize="0"/>
            <p:nvPr/>
          </p:nvPicPr>
          <p:blipFill>
            <a:blip r:embed="rId4">
              <a:alphaModFix/>
            </a:blip>
            <a:stretch>
              <a:fillRect/>
            </a:stretch>
          </p:blipFill>
          <p:spPr>
            <a:xfrm>
              <a:off x="3404650" y="4071850"/>
              <a:ext cx="1719325" cy="98497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g210e4a87f51_0_81"/>
          <p:cNvPicPr preferRelativeResize="0"/>
          <p:nvPr/>
        </p:nvPicPr>
        <p:blipFill>
          <a:blip r:embed="rId3">
            <a:alphaModFix/>
          </a:blip>
          <a:stretch>
            <a:fillRect/>
          </a:stretch>
        </p:blipFill>
        <p:spPr>
          <a:xfrm>
            <a:off x="5913050" y="1343612"/>
            <a:ext cx="3106124" cy="3034125"/>
          </a:xfrm>
          <a:prstGeom prst="rect">
            <a:avLst/>
          </a:prstGeom>
          <a:noFill/>
          <a:ln>
            <a:noFill/>
          </a:ln>
        </p:spPr>
      </p:pic>
      <p:sp>
        <p:nvSpPr>
          <p:cNvPr id="379" name="Google Shape;379;g210e4a87f51_0_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Sentence BERT (S-BERT)</a:t>
            </a:r>
            <a:endParaRPr/>
          </a:p>
          <a:p>
            <a:pPr indent="0" lvl="0" marL="0" rtl="0" algn="l">
              <a:spcBef>
                <a:spcPts val="0"/>
              </a:spcBef>
              <a:spcAft>
                <a:spcPts val="0"/>
              </a:spcAft>
              <a:buNone/>
            </a:pPr>
            <a:r>
              <a:t/>
            </a:r>
            <a:endParaRPr/>
          </a:p>
        </p:txBody>
      </p:sp>
      <p:sp>
        <p:nvSpPr>
          <p:cNvPr id="380" name="Google Shape;380;g210e4a87f51_0_81"/>
          <p:cNvSpPr txBox="1"/>
          <p:nvPr>
            <p:ph idx="1" type="body"/>
          </p:nvPr>
        </p:nvSpPr>
        <p:spPr>
          <a:xfrm>
            <a:off x="311700" y="1152475"/>
            <a:ext cx="6018000" cy="3416400"/>
          </a:xfrm>
          <a:prstGeom prst="rect">
            <a:avLst/>
          </a:prstGeom>
          <a:ln>
            <a:noFill/>
          </a:ln>
        </p:spPr>
        <p:txBody>
          <a:bodyPr anchorCtr="0" anchor="t" bIns="91425" lIns="91425" spcFirstLastPara="1" rIns="91425" wrap="square" tIns="91425">
            <a:normAutofit/>
          </a:bodyPr>
          <a:lstStyle/>
          <a:p>
            <a:pPr indent="-349250" lvl="0" marL="457200" rtl="0" algn="l">
              <a:lnSpc>
                <a:spcPct val="150000"/>
              </a:lnSpc>
              <a:spcBef>
                <a:spcPts val="0"/>
              </a:spcBef>
              <a:spcAft>
                <a:spcPts val="0"/>
              </a:spcAft>
              <a:buSzPts val="1900"/>
              <a:buChar char="●"/>
            </a:pPr>
            <a:r>
              <a:rPr lang="en" sz="1900"/>
              <a:t>Siamese and triplet network  (Schroff et al., 2015)</a:t>
            </a:r>
            <a:endParaRPr sz="1900"/>
          </a:p>
          <a:p>
            <a:pPr indent="-349250" lvl="0" marL="457200" rtl="0" algn="l">
              <a:lnSpc>
                <a:spcPct val="150000"/>
              </a:lnSpc>
              <a:spcBef>
                <a:spcPts val="0"/>
              </a:spcBef>
              <a:spcAft>
                <a:spcPts val="0"/>
              </a:spcAft>
              <a:buSzPts val="1900"/>
              <a:buChar char="●"/>
            </a:pPr>
            <a:r>
              <a:rPr lang="en" sz="1900">
                <a:solidFill>
                  <a:srgbClr val="CC0000"/>
                </a:solidFill>
              </a:rPr>
              <a:t>Pooling Strategy</a:t>
            </a:r>
            <a:r>
              <a:rPr lang="en" sz="1900"/>
              <a:t> → to get fixed sized embedding</a:t>
            </a:r>
            <a:endParaRPr sz="1900"/>
          </a:p>
          <a:p>
            <a:pPr indent="-323850" lvl="1" marL="914400" rtl="0" algn="l">
              <a:lnSpc>
                <a:spcPct val="150000"/>
              </a:lnSpc>
              <a:spcBef>
                <a:spcPts val="0"/>
              </a:spcBef>
              <a:spcAft>
                <a:spcPts val="0"/>
              </a:spcAft>
              <a:buSzPts val="1500"/>
              <a:buChar char="○"/>
            </a:pPr>
            <a:r>
              <a:rPr lang="en" sz="1500"/>
              <a:t>E.g., [CLS] token or mean of all output vectors</a:t>
            </a:r>
            <a:endParaRPr sz="1500"/>
          </a:p>
          <a:p>
            <a:pPr indent="-349250" lvl="0" marL="457200" rtl="0" algn="l">
              <a:lnSpc>
                <a:spcPct val="150000"/>
              </a:lnSpc>
              <a:spcBef>
                <a:spcPts val="0"/>
              </a:spcBef>
              <a:spcAft>
                <a:spcPts val="0"/>
              </a:spcAft>
              <a:buClr>
                <a:srgbClr val="0000FF"/>
              </a:buClr>
              <a:buSzPts val="1900"/>
              <a:buChar char="●"/>
            </a:pPr>
            <a:r>
              <a:rPr lang="en" sz="1900">
                <a:solidFill>
                  <a:srgbClr val="0000FF"/>
                </a:solidFill>
              </a:rPr>
              <a:t>Combining Vectors</a:t>
            </a:r>
            <a:endParaRPr sz="1900">
              <a:solidFill>
                <a:srgbClr val="0000FF"/>
              </a:solidFill>
            </a:endParaRPr>
          </a:p>
          <a:p>
            <a:pPr indent="-323850" lvl="1" marL="914400" rtl="0" algn="l">
              <a:lnSpc>
                <a:spcPct val="150000"/>
              </a:lnSpc>
              <a:spcBef>
                <a:spcPts val="0"/>
              </a:spcBef>
              <a:spcAft>
                <a:spcPts val="0"/>
              </a:spcAft>
              <a:buSzPts val="1500"/>
              <a:buChar char="○"/>
            </a:pPr>
            <a:r>
              <a:rPr lang="en" sz="1500"/>
              <a:t>(u,v) or |u-v| or …</a:t>
            </a:r>
            <a:endParaRPr sz="1500"/>
          </a:p>
          <a:p>
            <a:pPr indent="-349250" lvl="0" marL="457200" rtl="0" algn="l">
              <a:lnSpc>
                <a:spcPct val="150000"/>
              </a:lnSpc>
              <a:spcBef>
                <a:spcPts val="0"/>
              </a:spcBef>
              <a:spcAft>
                <a:spcPts val="0"/>
              </a:spcAft>
              <a:buClr>
                <a:srgbClr val="38761D"/>
              </a:buClr>
              <a:buSzPts val="1900"/>
              <a:buChar char="●"/>
            </a:pPr>
            <a:r>
              <a:rPr lang="en" sz="1900">
                <a:solidFill>
                  <a:srgbClr val="38761D"/>
                </a:solidFill>
              </a:rPr>
              <a:t>Task to train the model</a:t>
            </a:r>
            <a:endParaRPr sz="1900">
              <a:solidFill>
                <a:srgbClr val="38761D"/>
              </a:solidFill>
            </a:endParaRPr>
          </a:p>
          <a:p>
            <a:pPr indent="-323850" lvl="1" marL="914400" rtl="0" algn="l">
              <a:lnSpc>
                <a:spcPct val="150000"/>
              </a:lnSpc>
              <a:spcBef>
                <a:spcPts val="0"/>
              </a:spcBef>
              <a:spcAft>
                <a:spcPts val="0"/>
              </a:spcAft>
              <a:buSzPts val="1500"/>
              <a:buChar char="○"/>
            </a:pPr>
            <a:r>
              <a:rPr lang="en" sz="1500"/>
              <a:t>SNLI </a:t>
            </a:r>
            <a:endParaRPr sz="1500"/>
          </a:p>
          <a:p>
            <a:pPr indent="-323850" lvl="1" marL="914400" rtl="0" algn="l">
              <a:lnSpc>
                <a:spcPct val="150000"/>
              </a:lnSpc>
              <a:spcBef>
                <a:spcPts val="0"/>
              </a:spcBef>
              <a:spcAft>
                <a:spcPts val="0"/>
              </a:spcAft>
              <a:buSzPts val="1500"/>
              <a:buChar char="○"/>
            </a:pPr>
            <a:r>
              <a:rPr lang="en" sz="1500"/>
              <a:t>STSb</a:t>
            </a:r>
            <a:endParaRPr sz="1500"/>
          </a:p>
        </p:txBody>
      </p:sp>
      <p:sp>
        <p:nvSpPr>
          <p:cNvPr id="381" name="Google Shape;381;g210e4a87f51_0_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2" name="Google Shape;382;g210e4a87f51_0_81"/>
          <p:cNvSpPr/>
          <p:nvPr/>
        </p:nvSpPr>
        <p:spPr>
          <a:xfrm>
            <a:off x="6254159" y="3062375"/>
            <a:ext cx="2436900" cy="393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10e4a87f51_0_81"/>
          <p:cNvSpPr/>
          <p:nvPr/>
        </p:nvSpPr>
        <p:spPr>
          <a:xfrm>
            <a:off x="6491445" y="1995575"/>
            <a:ext cx="1951500" cy="393600"/>
          </a:xfrm>
          <a:prstGeom prst="roundRect">
            <a:avLst>
              <a:gd fmla="val 16667" name="adj"/>
            </a:avLst>
          </a:prstGeom>
          <a:solidFill>
            <a:schemeClr val="lt1"/>
          </a:solid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Vector Combination</a:t>
            </a:r>
            <a:endParaRPr/>
          </a:p>
        </p:txBody>
      </p:sp>
      <p:sp>
        <p:nvSpPr>
          <p:cNvPr id="384" name="Google Shape;384;g210e4a87f51_0_81"/>
          <p:cNvSpPr/>
          <p:nvPr/>
        </p:nvSpPr>
        <p:spPr>
          <a:xfrm>
            <a:off x="6557528" y="1440609"/>
            <a:ext cx="1788300" cy="393600"/>
          </a:xfrm>
          <a:prstGeom prst="roundRect">
            <a:avLst>
              <a:gd fmla="val 16667" name="adj"/>
            </a:avLst>
          </a:prstGeom>
          <a:solidFill>
            <a:schemeClr val="lt1"/>
          </a:solid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Task specific head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10e4a87f51_0_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 SNLI example</a:t>
            </a:r>
            <a:endParaRPr/>
          </a:p>
          <a:p>
            <a:pPr indent="0" lvl="0" marL="0" rtl="0" algn="l">
              <a:spcBef>
                <a:spcPts val="0"/>
              </a:spcBef>
              <a:spcAft>
                <a:spcPts val="0"/>
              </a:spcAft>
              <a:buNone/>
            </a:pPr>
            <a:r>
              <a:t/>
            </a:r>
            <a:endParaRPr/>
          </a:p>
        </p:txBody>
      </p:sp>
      <p:sp>
        <p:nvSpPr>
          <p:cNvPr id="390" name="Google Shape;390;g210e4a87f51_0_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a:p>
          <a:p>
            <a:pPr indent="0" lvl="0" marL="0" rtl="0" algn="l">
              <a:spcBef>
                <a:spcPts val="0"/>
              </a:spcBef>
              <a:spcAft>
                <a:spcPts val="0"/>
              </a:spcAft>
              <a:buNone/>
            </a:pPr>
            <a:br>
              <a:rPr lang="en"/>
            </a:br>
            <a:br>
              <a:rPr lang="en"/>
            </a:b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1" name="Google Shape;391;g210e4a87f51_0_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2" name="Google Shape;392;g210e4a87f51_0_39"/>
          <p:cNvPicPr preferRelativeResize="0"/>
          <p:nvPr/>
        </p:nvPicPr>
        <p:blipFill>
          <a:blip r:embed="rId3">
            <a:alphaModFix/>
          </a:blip>
          <a:stretch>
            <a:fillRect/>
          </a:stretch>
        </p:blipFill>
        <p:spPr>
          <a:xfrm>
            <a:off x="927325" y="1323875"/>
            <a:ext cx="7030549" cy="3038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10e4a87f51_0_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 - STSb Examples</a:t>
            </a:r>
            <a:endParaRPr/>
          </a:p>
          <a:p>
            <a:pPr indent="0" lvl="0" marL="0" rtl="0" algn="l">
              <a:spcBef>
                <a:spcPts val="0"/>
              </a:spcBef>
              <a:spcAft>
                <a:spcPts val="0"/>
              </a:spcAft>
              <a:buNone/>
            </a:pPr>
            <a:r>
              <a:t/>
            </a:r>
            <a:endParaRPr/>
          </a:p>
        </p:txBody>
      </p:sp>
      <p:sp>
        <p:nvSpPr>
          <p:cNvPr id="398" name="Google Shape;398;g210e4a87f51_0_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a:p>
          <a:p>
            <a:pPr indent="0" lvl="0" marL="0" rtl="0" algn="l">
              <a:spcBef>
                <a:spcPts val="0"/>
              </a:spcBef>
              <a:spcAft>
                <a:spcPts val="0"/>
              </a:spcAft>
              <a:buNone/>
            </a:pPr>
            <a:br>
              <a:rPr lang="en"/>
            </a:br>
            <a:br>
              <a:rPr lang="en"/>
            </a:b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9" name="Google Shape;399;g210e4a87f51_0_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0" name="Google Shape;400;g210e4a87f51_0_59"/>
          <p:cNvPicPr preferRelativeResize="0"/>
          <p:nvPr/>
        </p:nvPicPr>
        <p:blipFill>
          <a:blip r:embed="rId3">
            <a:alphaModFix/>
          </a:blip>
          <a:stretch>
            <a:fillRect/>
          </a:stretch>
        </p:blipFill>
        <p:spPr>
          <a:xfrm>
            <a:off x="422650" y="1257650"/>
            <a:ext cx="8298701" cy="29742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210e4a87f51_0_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Sentence BERT (S-BERT)</a:t>
            </a:r>
            <a:endParaRPr/>
          </a:p>
        </p:txBody>
      </p:sp>
      <p:sp>
        <p:nvSpPr>
          <p:cNvPr id="406" name="Google Shape;406;g210e4a87f51_0_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t/>
            </a:r>
            <a:endParaRPr/>
          </a:p>
          <a:p>
            <a:pPr indent="0" lvl="0" marL="0" rtl="0" algn="l">
              <a:spcBef>
                <a:spcPts val="0"/>
              </a:spcBef>
              <a:spcAft>
                <a:spcPts val="0"/>
              </a:spcAft>
              <a:buNone/>
            </a:pPr>
            <a:br>
              <a:rPr lang="en"/>
            </a:br>
            <a:br>
              <a:rPr lang="en"/>
            </a:b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7" name="Google Shape;407;g210e4a87f51_0_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408" name="Google Shape;408;g210e4a87f51_0_13"/>
          <p:cNvPicPr preferRelativeResize="0"/>
          <p:nvPr/>
        </p:nvPicPr>
        <p:blipFill>
          <a:blip r:embed="rId3">
            <a:alphaModFix/>
          </a:blip>
          <a:stretch>
            <a:fillRect/>
          </a:stretch>
        </p:blipFill>
        <p:spPr>
          <a:xfrm>
            <a:off x="-204875" y="1543572"/>
            <a:ext cx="9144001" cy="2291907"/>
          </a:xfrm>
          <a:prstGeom prst="rect">
            <a:avLst/>
          </a:prstGeom>
          <a:noFill/>
          <a:ln>
            <a:noFill/>
          </a:ln>
        </p:spPr>
      </p:pic>
      <p:sp>
        <p:nvSpPr>
          <p:cNvPr id="409" name="Google Shape;409;g210e4a87f51_0_13"/>
          <p:cNvSpPr/>
          <p:nvPr/>
        </p:nvSpPr>
        <p:spPr>
          <a:xfrm>
            <a:off x="527650" y="2900634"/>
            <a:ext cx="8088000" cy="815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210e4a87f51_0_133"/>
          <p:cNvSpPr txBox="1"/>
          <p:nvPr/>
        </p:nvSpPr>
        <p:spPr>
          <a:xfrm>
            <a:off x="1541975" y="474450"/>
            <a:ext cx="184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1" name="Google Shape;81;g210e4a87f51_0_133"/>
          <p:cNvPicPr preferRelativeResize="0"/>
          <p:nvPr/>
        </p:nvPicPr>
        <p:blipFill>
          <a:blip r:embed="rId3">
            <a:alphaModFix/>
          </a:blip>
          <a:stretch>
            <a:fillRect/>
          </a:stretch>
        </p:blipFill>
        <p:spPr>
          <a:xfrm>
            <a:off x="3906150" y="3482900"/>
            <a:ext cx="882050" cy="1247050"/>
          </a:xfrm>
          <a:prstGeom prst="rect">
            <a:avLst/>
          </a:prstGeom>
          <a:noFill/>
          <a:ln>
            <a:noFill/>
          </a:ln>
        </p:spPr>
      </p:pic>
      <p:pic>
        <p:nvPicPr>
          <p:cNvPr id="82" name="Google Shape;82;g210e4a87f51_0_133"/>
          <p:cNvPicPr preferRelativeResize="0"/>
          <p:nvPr/>
        </p:nvPicPr>
        <p:blipFill>
          <a:blip r:embed="rId4">
            <a:alphaModFix/>
          </a:blip>
          <a:stretch>
            <a:fillRect/>
          </a:stretch>
        </p:blipFill>
        <p:spPr>
          <a:xfrm>
            <a:off x="3663925" y="204875"/>
            <a:ext cx="1319100" cy="1762500"/>
          </a:xfrm>
          <a:prstGeom prst="rect">
            <a:avLst/>
          </a:prstGeom>
          <a:noFill/>
          <a:ln>
            <a:noFill/>
          </a:ln>
        </p:spPr>
      </p:pic>
      <p:sp>
        <p:nvSpPr>
          <p:cNvPr id="83" name="Google Shape;83;g210e4a87f51_0_133"/>
          <p:cNvSpPr/>
          <p:nvPr/>
        </p:nvSpPr>
        <p:spPr>
          <a:xfrm>
            <a:off x="2695750" y="1229275"/>
            <a:ext cx="1046100" cy="3084000"/>
          </a:xfrm>
          <a:prstGeom prst="curvedRight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10e4a87f51_0_133"/>
          <p:cNvSpPr/>
          <p:nvPr/>
        </p:nvSpPr>
        <p:spPr>
          <a:xfrm rot="10800000">
            <a:off x="5016800" y="1153800"/>
            <a:ext cx="1046100" cy="3084000"/>
          </a:xfrm>
          <a:prstGeom prst="curvedRightArrow">
            <a:avLst>
              <a:gd fmla="val 25000" name="adj1"/>
              <a:gd fmla="val 50000" name="adj2"/>
              <a:gd fmla="val 25000" name="adj3"/>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10e4a87f51_0_133"/>
          <p:cNvSpPr txBox="1"/>
          <p:nvPr/>
        </p:nvSpPr>
        <p:spPr>
          <a:xfrm>
            <a:off x="1452116" y="2404625"/>
            <a:ext cx="189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Top Down</a:t>
            </a:r>
            <a:endParaRPr sz="1800"/>
          </a:p>
        </p:txBody>
      </p:sp>
      <p:sp>
        <p:nvSpPr>
          <p:cNvPr id="86" name="Google Shape;86;g210e4a87f51_0_133"/>
          <p:cNvSpPr txBox="1"/>
          <p:nvPr/>
        </p:nvSpPr>
        <p:spPr>
          <a:xfrm>
            <a:off x="6187291" y="2540425"/>
            <a:ext cx="189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Bottom Up</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3" name="Shape 413"/>
        <p:cNvGrpSpPr/>
        <p:nvPr/>
      </p:nvGrpSpPr>
      <p:grpSpPr>
        <a:xfrm>
          <a:off x="0" y="0"/>
          <a:ext cx="0" cy="0"/>
          <a:chOff x="0" y="0"/>
          <a:chExt cx="0" cy="0"/>
        </a:xfrm>
      </p:grpSpPr>
      <p:sp>
        <p:nvSpPr>
          <p:cNvPr id="414" name="Google Shape;414;g210e4a87f51_0_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415" name="Google Shape;415;g210e4a87f51_0_94"/>
          <p:cNvPicPr preferRelativeResize="0"/>
          <p:nvPr/>
        </p:nvPicPr>
        <p:blipFill rotWithShape="1">
          <a:blip r:embed="rId3">
            <a:alphaModFix/>
          </a:blip>
          <a:srcRect b="22833" l="0" r="0" t="0"/>
          <a:stretch/>
        </p:blipFill>
        <p:spPr>
          <a:xfrm>
            <a:off x="4334750" y="250488"/>
            <a:ext cx="4497551" cy="4642525"/>
          </a:xfrm>
          <a:prstGeom prst="rect">
            <a:avLst/>
          </a:prstGeom>
          <a:noFill/>
          <a:ln>
            <a:noFill/>
          </a:ln>
        </p:spPr>
      </p:pic>
      <p:pic>
        <p:nvPicPr>
          <p:cNvPr id="416" name="Google Shape;416;g210e4a87f51_0_94"/>
          <p:cNvPicPr preferRelativeResize="0"/>
          <p:nvPr/>
        </p:nvPicPr>
        <p:blipFill>
          <a:blip r:embed="rId4">
            <a:alphaModFix/>
          </a:blip>
          <a:stretch>
            <a:fillRect/>
          </a:stretch>
        </p:blipFill>
        <p:spPr>
          <a:xfrm>
            <a:off x="779350" y="1293949"/>
            <a:ext cx="3318175" cy="2759325"/>
          </a:xfrm>
          <a:prstGeom prst="rect">
            <a:avLst/>
          </a:prstGeom>
          <a:noFill/>
          <a:ln>
            <a:noFill/>
          </a:ln>
        </p:spPr>
      </p:pic>
      <p:sp>
        <p:nvSpPr>
          <p:cNvPr id="417" name="Google Shape;417;g210e4a87f51_0_94"/>
          <p:cNvSpPr txBox="1"/>
          <p:nvPr/>
        </p:nvSpPr>
        <p:spPr>
          <a:xfrm>
            <a:off x="0" y="152400"/>
            <a:ext cx="695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1"/>
                </a:solidFill>
              </a:rPr>
              <a:t>Sentence BERT (S-BERT)</a:t>
            </a:r>
            <a:endParaRPr sz="28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210e4a87f51_0_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2420">
                <a:latin typeface="Lato"/>
                <a:ea typeface="Lato"/>
                <a:cs typeface="Lato"/>
                <a:sym typeface="Lato"/>
              </a:rPr>
              <a:t>Introducing Contextualized Construct Representation (CCR)</a:t>
            </a:r>
            <a:endParaRPr sz="2420">
              <a:latin typeface="Lato"/>
              <a:ea typeface="Lato"/>
              <a:cs typeface="Lato"/>
              <a:sym typeface="Lato"/>
            </a:endParaRPr>
          </a:p>
        </p:txBody>
      </p:sp>
      <p:sp>
        <p:nvSpPr>
          <p:cNvPr id="423" name="Google Shape;423;g210e4a87f51_0_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424" name="Google Shape;424;g210e4a87f51_0_104"/>
          <p:cNvPicPr preferRelativeResize="0"/>
          <p:nvPr/>
        </p:nvPicPr>
        <p:blipFill>
          <a:blip r:embed="rId3">
            <a:alphaModFix/>
          </a:blip>
          <a:stretch>
            <a:fillRect/>
          </a:stretch>
        </p:blipFill>
        <p:spPr>
          <a:xfrm>
            <a:off x="976350" y="1091300"/>
            <a:ext cx="7191304" cy="3820975"/>
          </a:xfrm>
          <a:prstGeom prst="rect">
            <a:avLst/>
          </a:prstGeom>
          <a:noFill/>
          <a:ln>
            <a:noFill/>
          </a:ln>
        </p:spPr>
      </p:pic>
      <p:pic>
        <p:nvPicPr>
          <p:cNvPr id="425" name="Google Shape;425;g210e4a87f51_0_104"/>
          <p:cNvPicPr preferRelativeResize="0"/>
          <p:nvPr/>
        </p:nvPicPr>
        <p:blipFill>
          <a:blip r:embed="rId4">
            <a:alphaModFix/>
          </a:blip>
          <a:stretch>
            <a:fillRect/>
          </a:stretch>
        </p:blipFill>
        <p:spPr>
          <a:xfrm>
            <a:off x="3747025" y="1606100"/>
            <a:ext cx="3110974" cy="2443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9" name="Shape 429"/>
        <p:cNvGrpSpPr/>
        <p:nvPr/>
      </p:nvGrpSpPr>
      <p:grpSpPr>
        <a:xfrm>
          <a:off x="0" y="0"/>
          <a:ext cx="0" cy="0"/>
          <a:chOff x="0" y="0"/>
          <a:chExt cx="0" cy="0"/>
        </a:xfrm>
      </p:grpSpPr>
      <p:sp>
        <p:nvSpPr>
          <p:cNvPr id="430" name="Google Shape;430;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Research</a:t>
            </a:r>
            <a:endParaRPr>
              <a:latin typeface="Lato"/>
              <a:ea typeface="Lato"/>
              <a:cs typeface="Lato"/>
              <a:sym typeface="Lato"/>
            </a:endParaRPr>
          </a:p>
        </p:txBody>
      </p:sp>
      <p:sp>
        <p:nvSpPr>
          <p:cNvPr id="431" name="Google Shape;431;p25"/>
          <p:cNvSpPr/>
          <p:nvPr/>
        </p:nvSpPr>
        <p:spPr>
          <a:xfrm>
            <a:off x="-12" y="-6862"/>
            <a:ext cx="3030300" cy="5143500"/>
          </a:xfrm>
          <a:prstGeom prst="rect">
            <a:avLst/>
          </a:prstGeom>
          <a:solidFill>
            <a:srgbClr val="1ECB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5"/>
          <p:cNvSpPr/>
          <p:nvPr/>
        </p:nvSpPr>
        <p:spPr>
          <a:xfrm>
            <a:off x="3056850" y="-6862"/>
            <a:ext cx="3030300" cy="5143500"/>
          </a:xfrm>
          <a:prstGeom prst="rect">
            <a:avLst/>
          </a:prstGeom>
          <a:solidFill>
            <a:srgbClr val="E11E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33" name="Google Shape;433;p25"/>
          <p:cNvSpPr/>
          <p:nvPr/>
        </p:nvSpPr>
        <p:spPr>
          <a:xfrm>
            <a:off x="6113713" y="-6862"/>
            <a:ext cx="3030300" cy="5143500"/>
          </a:xfrm>
          <a:prstGeom prst="rect">
            <a:avLst/>
          </a:prstGeom>
          <a:solidFill>
            <a:srgbClr val="CBE11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34" name="Google Shape;434;p25"/>
          <p:cNvSpPr txBox="1"/>
          <p:nvPr>
            <p:ph idx="1" type="body"/>
          </p:nvPr>
        </p:nvSpPr>
        <p:spPr>
          <a:xfrm>
            <a:off x="6235369" y="319800"/>
            <a:ext cx="2787000" cy="69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SzPts val="1800"/>
              <a:buNone/>
            </a:pPr>
            <a:r>
              <a:rPr b="1" lang="en">
                <a:solidFill>
                  <a:schemeClr val="dk1"/>
                </a:solidFill>
                <a:latin typeface="Lato"/>
                <a:ea typeface="Lato"/>
                <a:cs typeface="Lato"/>
                <a:sym typeface="Lato"/>
              </a:rPr>
              <a:t>CCR (Atari et al., in prep)</a:t>
            </a:r>
            <a:endParaRPr b="1">
              <a:solidFill>
                <a:schemeClr val="dk1"/>
              </a:solidFill>
              <a:latin typeface="Lato"/>
              <a:ea typeface="Lato"/>
              <a:cs typeface="Lato"/>
              <a:sym typeface="Lato"/>
            </a:endParaRPr>
          </a:p>
        </p:txBody>
      </p:sp>
      <p:sp>
        <p:nvSpPr>
          <p:cNvPr id="435" name="Google Shape;435;p25"/>
          <p:cNvSpPr txBox="1"/>
          <p:nvPr>
            <p:ph idx="1" type="body"/>
          </p:nvPr>
        </p:nvSpPr>
        <p:spPr>
          <a:xfrm>
            <a:off x="3171863" y="319800"/>
            <a:ext cx="2787000" cy="69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SzPts val="1800"/>
              <a:buNone/>
            </a:pPr>
            <a:r>
              <a:rPr b="1" lang="en">
                <a:solidFill>
                  <a:schemeClr val="dk1"/>
                </a:solidFill>
                <a:latin typeface="Lato"/>
                <a:ea typeface="Lato"/>
                <a:cs typeface="Lato"/>
                <a:sym typeface="Lato"/>
              </a:rPr>
              <a:t>DDR (Garten et al., 2017)</a:t>
            </a:r>
            <a:endParaRPr b="1">
              <a:solidFill>
                <a:schemeClr val="dk1"/>
              </a:solidFill>
              <a:latin typeface="Lato"/>
              <a:ea typeface="Lato"/>
              <a:cs typeface="Lato"/>
              <a:sym typeface="Lato"/>
            </a:endParaRPr>
          </a:p>
        </p:txBody>
      </p:sp>
      <p:sp>
        <p:nvSpPr>
          <p:cNvPr id="436" name="Google Shape;436;p25"/>
          <p:cNvSpPr txBox="1"/>
          <p:nvPr>
            <p:ph idx="1" type="body"/>
          </p:nvPr>
        </p:nvSpPr>
        <p:spPr>
          <a:xfrm>
            <a:off x="121644" y="319800"/>
            <a:ext cx="2787000" cy="8010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SzPts val="1800"/>
              <a:buNone/>
            </a:pPr>
            <a:r>
              <a:rPr b="1" lang="en">
                <a:solidFill>
                  <a:schemeClr val="dk1"/>
                </a:solidFill>
                <a:latin typeface="Lato"/>
                <a:ea typeface="Lato"/>
                <a:cs typeface="Lato"/>
                <a:sym typeface="Lato"/>
              </a:rPr>
              <a:t>Word Counting (Pennebaker, 2001) </a:t>
            </a:r>
            <a:endParaRPr b="1" sz="1600">
              <a:solidFill>
                <a:schemeClr val="dk1"/>
              </a:solidFill>
              <a:latin typeface="Lato"/>
              <a:ea typeface="Lato"/>
              <a:cs typeface="Lato"/>
              <a:sym typeface="Lato"/>
            </a:endParaRPr>
          </a:p>
        </p:txBody>
      </p:sp>
      <p:sp>
        <p:nvSpPr>
          <p:cNvPr id="437" name="Google Shape;437;p25"/>
          <p:cNvSpPr txBox="1"/>
          <p:nvPr>
            <p:ph idx="1" type="body"/>
          </p:nvPr>
        </p:nvSpPr>
        <p:spPr>
          <a:xfrm>
            <a:off x="121650" y="3286825"/>
            <a:ext cx="2787000" cy="18231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 sz="1500" u="sng">
                <a:solidFill>
                  <a:schemeClr val="dk1"/>
                </a:solidFill>
                <a:latin typeface="Lato"/>
                <a:ea typeface="Lato"/>
                <a:cs typeface="Lato"/>
                <a:sym typeface="Lato"/>
              </a:rPr>
              <a:t>Takes</a:t>
            </a:r>
            <a:r>
              <a:rPr lang="en" sz="1500">
                <a:solidFill>
                  <a:schemeClr val="dk1"/>
                </a:solidFill>
                <a:latin typeface="Lato"/>
                <a:ea typeface="Lato"/>
                <a:cs typeface="Lato"/>
                <a:sym typeface="Lato"/>
              </a:rPr>
              <a:t> wordlists </a:t>
            </a:r>
            <a:endParaRPr sz="1500">
              <a:solidFill>
                <a:schemeClr val="dk1"/>
              </a:solidFill>
              <a:latin typeface="Lato"/>
              <a:ea typeface="Lato"/>
              <a:cs typeface="Lato"/>
              <a:sym typeface="Lato"/>
            </a:endParaRPr>
          </a:p>
          <a:p>
            <a:pPr indent="0" lvl="0" marL="0" rtl="0" algn="ctr">
              <a:lnSpc>
                <a:spcPct val="115000"/>
              </a:lnSpc>
              <a:spcBef>
                <a:spcPts val="1200"/>
              </a:spcBef>
              <a:spcAft>
                <a:spcPts val="1200"/>
              </a:spcAft>
              <a:buSzPts val="1800"/>
              <a:buNone/>
            </a:pPr>
            <a:r>
              <a:rPr lang="en" sz="1500" u="sng">
                <a:solidFill>
                  <a:schemeClr val="dk1"/>
                </a:solidFill>
                <a:latin typeface="Lato"/>
                <a:ea typeface="Lato"/>
                <a:cs typeface="Lato"/>
                <a:sym typeface="Lato"/>
              </a:rPr>
              <a:t>Gives</a:t>
            </a:r>
            <a:r>
              <a:rPr lang="en" sz="1500">
                <a:solidFill>
                  <a:schemeClr val="dk1"/>
                </a:solidFill>
                <a:latin typeface="Lato"/>
                <a:ea typeface="Lato"/>
                <a:cs typeface="Lato"/>
                <a:sym typeface="Lato"/>
              </a:rPr>
              <a:t> ratio of those words to the length of the document </a:t>
            </a:r>
            <a:endParaRPr sz="1500">
              <a:solidFill>
                <a:schemeClr val="dk1"/>
              </a:solidFill>
              <a:latin typeface="Lato"/>
              <a:ea typeface="Lato"/>
              <a:cs typeface="Lato"/>
              <a:sym typeface="Lato"/>
            </a:endParaRPr>
          </a:p>
        </p:txBody>
      </p:sp>
      <p:sp>
        <p:nvSpPr>
          <p:cNvPr id="438" name="Google Shape;438;p25"/>
          <p:cNvSpPr txBox="1"/>
          <p:nvPr>
            <p:ph idx="1" type="body"/>
          </p:nvPr>
        </p:nvSpPr>
        <p:spPr>
          <a:xfrm>
            <a:off x="3171863" y="3286825"/>
            <a:ext cx="2787000" cy="18231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 sz="1500" u="sng">
                <a:solidFill>
                  <a:schemeClr val="dk1"/>
                </a:solidFill>
                <a:latin typeface="Lato"/>
                <a:ea typeface="Lato"/>
                <a:cs typeface="Lato"/>
                <a:sym typeface="Lato"/>
              </a:rPr>
              <a:t>Takes</a:t>
            </a:r>
            <a:r>
              <a:rPr lang="en" sz="1500">
                <a:solidFill>
                  <a:schemeClr val="dk1"/>
                </a:solidFill>
                <a:latin typeface="Lato"/>
                <a:ea typeface="Lato"/>
                <a:cs typeface="Lato"/>
                <a:sym typeface="Lato"/>
              </a:rPr>
              <a:t> 4 representative words</a:t>
            </a:r>
            <a:endParaRPr sz="1500">
              <a:solidFill>
                <a:schemeClr val="dk1"/>
              </a:solidFill>
              <a:latin typeface="Lato"/>
              <a:ea typeface="Lato"/>
              <a:cs typeface="Lato"/>
              <a:sym typeface="Lato"/>
            </a:endParaRPr>
          </a:p>
          <a:p>
            <a:pPr indent="0" lvl="0" marL="0" rtl="0" algn="ctr">
              <a:lnSpc>
                <a:spcPct val="115000"/>
              </a:lnSpc>
              <a:spcBef>
                <a:spcPts val="1200"/>
              </a:spcBef>
              <a:spcAft>
                <a:spcPts val="1200"/>
              </a:spcAft>
              <a:buSzPts val="1800"/>
              <a:buNone/>
            </a:pPr>
            <a:r>
              <a:rPr lang="en" sz="1500" u="sng">
                <a:solidFill>
                  <a:schemeClr val="dk1"/>
                </a:solidFill>
                <a:latin typeface="Lato"/>
                <a:ea typeface="Lato"/>
                <a:cs typeface="Lato"/>
                <a:sym typeface="Lato"/>
              </a:rPr>
              <a:t>Gives</a:t>
            </a:r>
            <a:r>
              <a:rPr lang="en" sz="1500">
                <a:solidFill>
                  <a:schemeClr val="dk1"/>
                </a:solidFill>
                <a:latin typeface="Lato"/>
                <a:ea typeface="Lato"/>
                <a:cs typeface="Lato"/>
                <a:sym typeface="Lato"/>
              </a:rPr>
              <a:t> the similarity between the centroid of those 4 words and the entire document using embeddings </a:t>
            </a:r>
            <a:endParaRPr sz="1500">
              <a:solidFill>
                <a:schemeClr val="dk1"/>
              </a:solidFill>
              <a:latin typeface="Lato"/>
              <a:ea typeface="Lato"/>
              <a:cs typeface="Lato"/>
              <a:sym typeface="Lato"/>
            </a:endParaRPr>
          </a:p>
        </p:txBody>
      </p:sp>
      <p:sp>
        <p:nvSpPr>
          <p:cNvPr id="439" name="Google Shape;439;p25"/>
          <p:cNvSpPr txBox="1"/>
          <p:nvPr>
            <p:ph idx="1" type="body"/>
          </p:nvPr>
        </p:nvSpPr>
        <p:spPr>
          <a:xfrm>
            <a:off x="6235369" y="3286825"/>
            <a:ext cx="2787000" cy="18231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800"/>
              <a:buNone/>
            </a:pPr>
            <a:r>
              <a:rPr lang="en" sz="1500" u="sng">
                <a:solidFill>
                  <a:schemeClr val="dk1"/>
                </a:solidFill>
                <a:latin typeface="Lato"/>
                <a:ea typeface="Lato"/>
                <a:cs typeface="Lato"/>
                <a:sym typeface="Lato"/>
              </a:rPr>
              <a:t>Takes</a:t>
            </a:r>
            <a:r>
              <a:rPr lang="en" sz="1500">
                <a:solidFill>
                  <a:schemeClr val="dk1"/>
                </a:solidFill>
                <a:latin typeface="Lato"/>
                <a:ea typeface="Lato"/>
                <a:cs typeface="Lato"/>
                <a:sym typeface="Lato"/>
              </a:rPr>
              <a:t> multiple sentences</a:t>
            </a:r>
            <a:endParaRPr sz="1500">
              <a:solidFill>
                <a:schemeClr val="dk1"/>
              </a:solidFill>
              <a:latin typeface="Lato"/>
              <a:ea typeface="Lato"/>
              <a:cs typeface="Lato"/>
              <a:sym typeface="Lato"/>
            </a:endParaRPr>
          </a:p>
          <a:p>
            <a:pPr indent="0" lvl="0" marL="0" rtl="0" algn="ctr">
              <a:lnSpc>
                <a:spcPct val="115000"/>
              </a:lnSpc>
              <a:spcBef>
                <a:spcPts val="1200"/>
              </a:spcBef>
              <a:spcAft>
                <a:spcPts val="1200"/>
              </a:spcAft>
              <a:buSzPts val="1800"/>
              <a:buNone/>
            </a:pPr>
            <a:r>
              <a:rPr lang="en" sz="1500" u="sng">
                <a:solidFill>
                  <a:schemeClr val="dk1"/>
                </a:solidFill>
                <a:latin typeface="Lato"/>
                <a:ea typeface="Lato"/>
                <a:cs typeface="Lato"/>
                <a:sym typeface="Lato"/>
              </a:rPr>
              <a:t>Gives</a:t>
            </a:r>
            <a:r>
              <a:rPr lang="en" sz="1500">
                <a:solidFill>
                  <a:schemeClr val="dk1"/>
                </a:solidFill>
                <a:latin typeface="Lato"/>
                <a:ea typeface="Lato"/>
                <a:cs typeface="Lato"/>
                <a:sym typeface="Lato"/>
              </a:rPr>
              <a:t> the similarity between the semantic meaning of the whole sentence and the document </a:t>
            </a:r>
            <a:endParaRPr sz="1500">
              <a:solidFill>
                <a:schemeClr val="dk1"/>
              </a:solidFill>
              <a:latin typeface="Lato"/>
              <a:ea typeface="Lato"/>
              <a:cs typeface="Lato"/>
              <a:sym typeface="Lato"/>
            </a:endParaRPr>
          </a:p>
        </p:txBody>
      </p:sp>
      <p:pic>
        <p:nvPicPr>
          <p:cNvPr id="440" name="Google Shape;440;p25"/>
          <p:cNvPicPr preferRelativeResize="0"/>
          <p:nvPr/>
        </p:nvPicPr>
        <p:blipFill rotWithShape="1">
          <a:blip r:embed="rId3">
            <a:alphaModFix/>
          </a:blip>
          <a:srcRect b="0" l="0" r="0" t="0"/>
          <a:stretch/>
        </p:blipFill>
        <p:spPr>
          <a:xfrm>
            <a:off x="84838" y="1394875"/>
            <a:ext cx="2860626" cy="1891950"/>
          </a:xfrm>
          <a:prstGeom prst="rect">
            <a:avLst/>
          </a:prstGeom>
          <a:noFill/>
          <a:ln>
            <a:noFill/>
          </a:ln>
        </p:spPr>
      </p:pic>
      <p:pic>
        <p:nvPicPr>
          <p:cNvPr id="441" name="Google Shape;441;p25"/>
          <p:cNvPicPr preferRelativeResize="0"/>
          <p:nvPr/>
        </p:nvPicPr>
        <p:blipFill rotWithShape="1">
          <a:blip r:embed="rId4">
            <a:alphaModFix/>
          </a:blip>
          <a:srcRect b="0" l="0" r="0" t="0"/>
          <a:stretch/>
        </p:blipFill>
        <p:spPr>
          <a:xfrm>
            <a:off x="3141700" y="1637315"/>
            <a:ext cx="2860625" cy="1407072"/>
          </a:xfrm>
          <a:prstGeom prst="rect">
            <a:avLst/>
          </a:prstGeom>
          <a:noFill/>
          <a:ln>
            <a:noFill/>
          </a:ln>
        </p:spPr>
      </p:pic>
      <p:pic>
        <p:nvPicPr>
          <p:cNvPr id="442" name="Google Shape;442;p25"/>
          <p:cNvPicPr preferRelativeResize="0"/>
          <p:nvPr/>
        </p:nvPicPr>
        <p:blipFill rotWithShape="1">
          <a:blip r:embed="rId5">
            <a:alphaModFix/>
          </a:blip>
          <a:srcRect b="0" l="0" r="0" t="0"/>
          <a:stretch/>
        </p:blipFill>
        <p:spPr>
          <a:xfrm>
            <a:off x="6198525" y="1558831"/>
            <a:ext cx="2860626" cy="1564031"/>
          </a:xfrm>
          <a:prstGeom prst="rect">
            <a:avLst/>
          </a:prstGeom>
          <a:noFill/>
          <a:ln>
            <a:noFill/>
          </a:ln>
        </p:spPr>
      </p:pic>
      <p:sp>
        <p:nvSpPr>
          <p:cNvPr id="443" name="Google Shape;44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0f1da34adb_0_1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Comparing Word-counting, DDR, and CCR</a:t>
            </a:r>
            <a:endParaRPr>
              <a:latin typeface="Lato"/>
              <a:ea typeface="Lato"/>
              <a:cs typeface="Lato"/>
              <a:sym typeface="Lato"/>
            </a:endParaRPr>
          </a:p>
        </p:txBody>
      </p:sp>
      <p:sp>
        <p:nvSpPr>
          <p:cNvPr id="449" name="Google Shape;449;g20f1da34adb_0_1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Recruited 305 adult US participants online (first language: English)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All participants were asked to write two short essays (Boyd et al., 2015) </a:t>
            </a:r>
            <a:endParaRPr>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sp>
        <p:nvSpPr>
          <p:cNvPr id="450" name="Google Shape;450;g20f1da34adb_0_1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0" st="0"/>
                                            </p:txEl>
                                          </p:spTgt>
                                        </p:tgtEl>
                                        <p:attrNameLst>
                                          <p:attrName>style.visibility</p:attrName>
                                        </p:attrNameLst>
                                      </p:cBhvr>
                                      <p:to>
                                        <p:strVal val="visible"/>
                                      </p:to>
                                    </p:set>
                                    <p:animEffect filter="fade" transition="in">
                                      <p:cBhvr>
                                        <p:cTn dur="500"/>
                                        <p:tgtEl>
                                          <p:spTgt spid="4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1" st="1"/>
                                            </p:txEl>
                                          </p:spTgt>
                                        </p:tgtEl>
                                        <p:attrNameLst>
                                          <p:attrName>style.visibility</p:attrName>
                                        </p:attrNameLst>
                                      </p:cBhvr>
                                      <p:to>
                                        <p:strVal val="visible"/>
                                      </p:to>
                                    </p:set>
                                    <p:animEffect filter="fade" transition="in">
                                      <p:cBhvr>
                                        <p:cTn dur="500"/>
                                        <p:tgtEl>
                                          <p:spTgt spid="4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xEl>
                                              <p:pRg end="2" st="2"/>
                                            </p:txEl>
                                          </p:spTgt>
                                        </p:tgtEl>
                                        <p:attrNameLst>
                                          <p:attrName>style.visibility</p:attrName>
                                        </p:attrNameLst>
                                      </p:cBhvr>
                                      <p:to>
                                        <p:strVal val="visible"/>
                                      </p:to>
                                    </p:set>
                                    <p:animEffect filter="fade" transition="in">
                                      <p:cBhvr>
                                        <p:cTn dur="500"/>
                                        <p:tgtEl>
                                          <p:spTgt spid="44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Comparing Word-counting, DDR, and CCR</a:t>
            </a:r>
            <a:endParaRPr>
              <a:latin typeface="Lato"/>
              <a:ea typeface="Lato"/>
              <a:cs typeface="Lato"/>
              <a:sym typeface="Lato"/>
            </a:endParaRPr>
          </a:p>
        </p:txBody>
      </p:sp>
      <p:sp>
        <p:nvSpPr>
          <p:cNvPr id="456" name="Google Shape;456;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Recruited 305 adult US participants online (first language: English)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All participants were asked to write two short essays </a:t>
            </a:r>
            <a:r>
              <a:rPr lang="en">
                <a:latin typeface="Lato"/>
                <a:ea typeface="Lato"/>
                <a:cs typeface="Lato"/>
                <a:sym typeface="Lato"/>
              </a:rPr>
              <a:t>(Boyd et al., 2015) </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AutoNum type="alphaLcPeriod"/>
            </a:pPr>
            <a:r>
              <a:rPr lang="en">
                <a:latin typeface="Lato"/>
                <a:ea typeface="Lato"/>
                <a:cs typeface="Lato"/>
                <a:sym typeface="Lato"/>
              </a:rPr>
              <a:t>The “Values Essay”</a:t>
            </a:r>
            <a:endParaRPr sz="1400">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pic>
        <p:nvPicPr>
          <p:cNvPr id="457" name="Google Shape;457;p28"/>
          <p:cNvPicPr preferRelativeResize="0"/>
          <p:nvPr/>
        </p:nvPicPr>
        <p:blipFill rotWithShape="1">
          <a:blip r:embed="rId3">
            <a:alphaModFix/>
          </a:blip>
          <a:srcRect b="0" l="0" r="0" t="0"/>
          <a:stretch/>
        </p:blipFill>
        <p:spPr>
          <a:xfrm>
            <a:off x="3810000" y="1919175"/>
            <a:ext cx="5333999" cy="3224325"/>
          </a:xfrm>
          <a:prstGeom prst="rect">
            <a:avLst/>
          </a:prstGeom>
          <a:noFill/>
          <a:ln>
            <a:noFill/>
          </a:ln>
        </p:spPr>
      </p:pic>
      <p:sp>
        <p:nvSpPr>
          <p:cNvPr id="458" name="Google Shape;45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Comparing Word-counting, DDR, and CCR</a:t>
            </a:r>
            <a:endParaRPr>
              <a:latin typeface="Lato"/>
              <a:ea typeface="Lato"/>
              <a:cs typeface="Lato"/>
              <a:sym typeface="Lato"/>
            </a:endParaRPr>
          </a:p>
        </p:txBody>
      </p:sp>
      <p:sp>
        <p:nvSpPr>
          <p:cNvPr id="464" name="Google Shape;464;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Recruited 305 adult US participants online (first language: English)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All participants were asked to write two short essays </a:t>
            </a:r>
            <a:r>
              <a:rPr lang="en">
                <a:latin typeface="Lato"/>
                <a:ea typeface="Lato"/>
                <a:cs typeface="Lato"/>
                <a:sym typeface="Lato"/>
              </a:rPr>
              <a:t>(Boyd et al., 2015) </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AutoNum type="alphaLcPeriod"/>
            </a:pPr>
            <a:r>
              <a:rPr lang="en">
                <a:latin typeface="Lato"/>
                <a:ea typeface="Lato"/>
                <a:cs typeface="Lato"/>
                <a:sym typeface="Lato"/>
              </a:rPr>
              <a:t>The “Values Essay”</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AutoNum type="alphaLcPeriod"/>
            </a:pPr>
            <a:r>
              <a:rPr lang="en">
                <a:latin typeface="Lato"/>
                <a:ea typeface="Lato"/>
                <a:cs typeface="Lato"/>
                <a:sym typeface="Lato"/>
              </a:rPr>
              <a:t>The “everyday essay” </a:t>
            </a:r>
            <a:endParaRPr>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pic>
        <p:nvPicPr>
          <p:cNvPr id="465" name="Google Shape;465;p29"/>
          <p:cNvPicPr preferRelativeResize="0"/>
          <p:nvPr/>
        </p:nvPicPr>
        <p:blipFill rotWithShape="1">
          <a:blip r:embed="rId3">
            <a:alphaModFix/>
          </a:blip>
          <a:srcRect b="0" l="0" r="0" t="0"/>
          <a:stretch/>
        </p:blipFill>
        <p:spPr>
          <a:xfrm>
            <a:off x="3665775" y="2005850"/>
            <a:ext cx="5478225" cy="3137650"/>
          </a:xfrm>
          <a:prstGeom prst="rect">
            <a:avLst/>
          </a:prstGeom>
          <a:noFill/>
          <a:ln>
            <a:noFill/>
          </a:ln>
        </p:spPr>
      </p:pic>
      <p:sp>
        <p:nvSpPr>
          <p:cNvPr id="466" name="Google Shape;466;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Comparing Word-counting, DDR, and CCR</a:t>
            </a:r>
            <a:endParaRPr>
              <a:latin typeface="Lato"/>
              <a:ea typeface="Lato"/>
              <a:cs typeface="Lato"/>
              <a:sym typeface="Lato"/>
            </a:endParaRPr>
          </a:p>
        </p:txBody>
      </p:sp>
      <p:sp>
        <p:nvSpPr>
          <p:cNvPr id="472" name="Google Shape;472;p30"/>
          <p:cNvSpPr txBox="1"/>
          <p:nvPr>
            <p:ph idx="1" type="body"/>
          </p:nvPr>
        </p:nvSpPr>
        <p:spPr>
          <a:xfrm>
            <a:off x="311700" y="1152475"/>
            <a:ext cx="8520600" cy="48762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Recruited 305 adult US participants online (first language: English)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All participants were asked to write two short essays </a:t>
            </a:r>
            <a:r>
              <a:rPr lang="en">
                <a:latin typeface="Lato"/>
                <a:ea typeface="Lato"/>
                <a:cs typeface="Lato"/>
                <a:sym typeface="Lato"/>
              </a:rPr>
              <a:t>(Boyd et al., 2015) </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AutoNum type="alphaLcPeriod"/>
            </a:pPr>
            <a:r>
              <a:rPr lang="en">
                <a:latin typeface="Lato"/>
                <a:ea typeface="Lato"/>
                <a:cs typeface="Lato"/>
                <a:sym typeface="Lato"/>
              </a:rPr>
              <a:t>The “Values Essay”</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AutoNum type="alphaLcPeriod"/>
            </a:pPr>
            <a:r>
              <a:rPr lang="en">
                <a:latin typeface="Lato"/>
                <a:ea typeface="Lato"/>
                <a:cs typeface="Lato"/>
                <a:sym typeface="Lato"/>
              </a:rPr>
              <a:t>The “everyday essay”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Then participants completed validated questionnaires: </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b="1" lang="en">
                <a:latin typeface="Lato"/>
                <a:ea typeface="Lato"/>
                <a:cs typeface="Lato"/>
                <a:sym typeface="Lato"/>
              </a:rPr>
              <a:t>Religiosity: </a:t>
            </a:r>
            <a:r>
              <a:rPr lang="en">
                <a:latin typeface="Lato"/>
                <a:ea typeface="Lato"/>
                <a:cs typeface="Lato"/>
                <a:sym typeface="Lato"/>
              </a:rPr>
              <a:t>religious practice </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b="1" lang="en">
                <a:latin typeface="Lato"/>
                <a:ea typeface="Lato"/>
                <a:cs typeface="Lato"/>
                <a:sym typeface="Lato"/>
              </a:rPr>
              <a:t>Moral foundations</a:t>
            </a:r>
            <a:r>
              <a:rPr lang="en">
                <a:latin typeface="Lato"/>
                <a:ea typeface="Lato"/>
                <a:cs typeface="Lato"/>
                <a:sym typeface="Lato"/>
              </a:rPr>
              <a:t>: care, equality, proportionality, loyalty, authority, purity</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b="1" lang="en">
                <a:latin typeface="Lato"/>
                <a:ea typeface="Lato"/>
                <a:cs typeface="Lato"/>
                <a:sym typeface="Lato"/>
              </a:rPr>
              <a:t>Schwartz personal values</a:t>
            </a:r>
            <a:r>
              <a:rPr lang="en">
                <a:latin typeface="Lato"/>
                <a:ea typeface="Lato"/>
                <a:cs typeface="Lato"/>
                <a:sym typeface="Lato"/>
              </a:rPr>
              <a:t>: Conformity, Tradition, Security, Power, Achievement, Hedonism, Stimulation, Self-Direction, Universalism, and Benevolence</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b="1" lang="en">
                <a:latin typeface="Lato"/>
                <a:ea typeface="Lato"/>
                <a:cs typeface="Lato"/>
                <a:sym typeface="Lato"/>
              </a:rPr>
              <a:t>Cultural tightness: </a:t>
            </a:r>
            <a:r>
              <a:rPr lang="en">
                <a:latin typeface="Lato"/>
                <a:ea typeface="Lato"/>
                <a:cs typeface="Lato"/>
                <a:sym typeface="Lato"/>
              </a:rPr>
              <a:t>the strength of social norms and degree of sanctioning within societies</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b="1" lang="en">
                <a:latin typeface="Lato"/>
                <a:ea typeface="Lato"/>
                <a:cs typeface="Lato"/>
                <a:sym typeface="Lato"/>
              </a:rPr>
              <a:t>Individualism: </a:t>
            </a:r>
            <a:r>
              <a:rPr lang="en">
                <a:latin typeface="Lato"/>
                <a:ea typeface="Lato"/>
                <a:cs typeface="Lato"/>
                <a:sym typeface="Lato"/>
              </a:rPr>
              <a:t>tendency to focus on personal identity and autonomy</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b="1" lang="en">
                <a:latin typeface="Lato"/>
                <a:ea typeface="Lato"/>
                <a:cs typeface="Lato"/>
                <a:sym typeface="Lato"/>
              </a:rPr>
              <a:t>Collectivism: </a:t>
            </a:r>
            <a:r>
              <a:rPr lang="en">
                <a:latin typeface="Lato"/>
                <a:ea typeface="Lato"/>
                <a:cs typeface="Lato"/>
                <a:sym typeface="Lato"/>
              </a:rPr>
              <a:t>social behavior is guided largely by goals that are shared by a collective</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b="1" lang="en">
                <a:latin typeface="Lato"/>
                <a:ea typeface="Lato"/>
                <a:cs typeface="Lato"/>
                <a:sym typeface="Lato"/>
              </a:rPr>
              <a:t>Political conservatism</a:t>
            </a:r>
            <a:r>
              <a:rPr lang="en">
                <a:latin typeface="Lato"/>
                <a:ea typeface="Lato"/>
                <a:cs typeface="Lato"/>
                <a:sym typeface="Lato"/>
              </a:rPr>
              <a:t>: right-wing ideology </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b="1" lang="en">
                <a:latin typeface="Lato"/>
                <a:ea typeface="Lato"/>
                <a:cs typeface="Lato"/>
                <a:sym typeface="Lato"/>
              </a:rPr>
              <a:t>Need for cognition: </a:t>
            </a:r>
            <a:r>
              <a:rPr lang="en">
                <a:latin typeface="Lato"/>
                <a:ea typeface="Lato"/>
                <a:cs typeface="Lato"/>
                <a:sym typeface="Lato"/>
              </a:rPr>
              <a:t>inclination toward effortful, deliberative cognitive activities</a:t>
            </a:r>
            <a:endParaRPr>
              <a:latin typeface="Lato"/>
              <a:ea typeface="Lato"/>
              <a:cs typeface="Lato"/>
              <a:sym typeface="Lato"/>
            </a:endParaRPr>
          </a:p>
        </p:txBody>
      </p:sp>
      <p:sp>
        <p:nvSpPr>
          <p:cNvPr id="473" name="Google Shape;47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Comparing Word-counting, DDR, and CCR</a:t>
            </a:r>
            <a:endParaRPr>
              <a:latin typeface="Lato"/>
              <a:ea typeface="Lato"/>
              <a:cs typeface="Lato"/>
              <a:sym typeface="Lato"/>
            </a:endParaRPr>
          </a:p>
        </p:txBody>
      </p:sp>
      <p:sp>
        <p:nvSpPr>
          <p:cNvPr id="479" name="Google Shape;479;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Methods for text processing for the “values essay” and the “everyday essay”:</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lang="en">
                <a:latin typeface="Lato"/>
                <a:ea typeface="Lato"/>
                <a:cs typeface="Lato"/>
                <a:sym typeface="Lato"/>
              </a:rPr>
              <a:t>Preprocessing: drop numbers, make sure words are English, tokenize</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b="1" lang="en">
                <a:latin typeface="Lato"/>
                <a:ea typeface="Lato"/>
                <a:cs typeface="Lato"/>
                <a:sym typeface="Lato"/>
              </a:rPr>
              <a:t>Word counting:</a:t>
            </a:r>
            <a:r>
              <a:rPr lang="en">
                <a:latin typeface="Lato"/>
                <a:ea typeface="Lato"/>
                <a:cs typeface="Lato"/>
                <a:sym typeface="Lato"/>
              </a:rPr>
              <a:t> Prepared word-lists for all variables based on the literature</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b="1" lang="en">
                <a:latin typeface="Lato"/>
                <a:ea typeface="Lato"/>
                <a:cs typeface="Lato"/>
                <a:sym typeface="Lato"/>
              </a:rPr>
              <a:t>DDR</a:t>
            </a:r>
            <a:r>
              <a:rPr lang="en">
                <a:latin typeface="Lato"/>
                <a:ea typeface="Lato"/>
                <a:cs typeface="Lato"/>
                <a:sym typeface="Lato"/>
              </a:rPr>
              <a:t>: GloVe word embeddings (trained on 6 Billion tokens, 300 dimensions)</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b="1" lang="en">
                <a:latin typeface="Lato"/>
                <a:ea typeface="Lato"/>
                <a:cs typeface="Lato"/>
                <a:sym typeface="Lato"/>
              </a:rPr>
              <a:t>CCR</a:t>
            </a:r>
            <a:r>
              <a:rPr lang="en">
                <a:latin typeface="Lato"/>
                <a:ea typeface="Lato"/>
                <a:cs typeface="Lato"/>
                <a:sym typeface="Lato"/>
              </a:rPr>
              <a:t>: transformer-based trained for sentence pairing (similar to BERT) </a:t>
            </a:r>
            <a:endParaRPr>
              <a:latin typeface="Lato"/>
              <a:ea typeface="Lato"/>
              <a:cs typeface="Lato"/>
              <a:sym typeface="Lato"/>
            </a:endParaRPr>
          </a:p>
        </p:txBody>
      </p:sp>
      <p:sp>
        <p:nvSpPr>
          <p:cNvPr id="480" name="Google Shape;48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xEl>
                                              <p:pRg end="0" st="0"/>
                                            </p:txEl>
                                          </p:spTgt>
                                        </p:tgtEl>
                                        <p:attrNameLst>
                                          <p:attrName>style.visibility</p:attrName>
                                        </p:attrNameLst>
                                      </p:cBhvr>
                                      <p:to>
                                        <p:strVal val="visible"/>
                                      </p:to>
                                    </p:set>
                                    <p:animEffect filter="fade" transition="in">
                                      <p:cBhvr>
                                        <p:cTn dur="1"/>
                                        <p:tgtEl>
                                          <p:spTgt spid="4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xEl>
                                              <p:pRg end="1" st="1"/>
                                            </p:txEl>
                                          </p:spTgt>
                                        </p:tgtEl>
                                        <p:attrNameLst>
                                          <p:attrName>style.visibility</p:attrName>
                                        </p:attrNameLst>
                                      </p:cBhvr>
                                      <p:to>
                                        <p:strVal val="visible"/>
                                      </p:to>
                                    </p:set>
                                    <p:animEffect filter="fade" transition="in">
                                      <p:cBhvr>
                                        <p:cTn dur="1"/>
                                        <p:tgtEl>
                                          <p:spTgt spid="4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xEl>
                                              <p:pRg end="2" st="2"/>
                                            </p:txEl>
                                          </p:spTgt>
                                        </p:tgtEl>
                                        <p:attrNameLst>
                                          <p:attrName>style.visibility</p:attrName>
                                        </p:attrNameLst>
                                      </p:cBhvr>
                                      <p:to>
                                        <p:strVal val="visible"/>
                                      </p:to>
                                    </p:set>
                                    <p:animEffect filter="fade" transition="in">
                                      <p:cBhvr>
                                        <p:cTn dur="1"/>
                                        <p:tgtEl>
                                          <p:spTgt spid="4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xEl>
                                              <p:pRg end="3" st="3"/>
                                            </p:txEl>
                                          </p:spTgt>
                                        </p:tgtEl>
                                        <p:attrNameLst>
                                          <p:attrName>style.visibility</p:attrName>
                                        </p:attrNameLst>
                                      </p:cBhvr>
                                      <p:to>
                                        <p:strVal val="visible"/>
                                      </p:to>
                                    </p:set>
                                    <p:animEffect filter="fade" transition="in">
                                      <p:cBhvr>
                                        <p:cTn dur="1"/>
                                        <p:tgtEl>
                                          <p:spTgt spid="4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xEl>
                                              <p:pRg end="4" st="4"/>
                                            </p:txEl>
                                          </p:spTgt>
                                        </p:tgtEl>
                                        <p:attrNameLst>
                                          <p:attrName>style.visibility</p:attrName>
                                        </p:attrNameLst>
                                      </p:cBhvr>
                                      <p:to>
                                        <p:strVal val="visible"/>
                                      </p:to>
                                    </p:set>
                                    <p:animEffect filter="fade" transition="in">
                                      <p:cBhvr>
                                        <p:cTn dur="1"/>
                                        <p:tgtEl>
                                          <p:spTgt spid="47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Values Essay: Cultural and Cognitive Variables</a:t>
            </a:r>
            <a:endParaRPr>
              <a:latin typeface="Lato"/>
              <a:ea typeface="Lato"/>
              <a:cs typeface="Lato"/>
              <a:sym typeface="Lato"/>
            </a:endParaRPr>
          </a:p>
        </p:txBody>
      </p:sp>
      <p:sp>
        <p:nvSpPr>
          <p:cNvPr id="486" name="Google Shape;486;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latin typeface="Lato"/>
                <a:ea typeface="Lato"/>
                <a:cs typeface="Lato"/>
                <a:sym typeface="Lato"/>
              </a:rPr>
              <a:t>Values Essay: Table of R-squared (%)</a:t>
            </a:r>
            <a:endParaRPr>
              <a:latin typeface="Lato"/>
              <a:ea typeface="Lato"/>
              <a:cs typeface="Lato"/>
              <a:sym typeface="Lato"/>
            </a:endParaRPr>
          </a:p>
        </p:txBody>
      </p:sp>
      <p:graphicFrame>
        <p:nvGraphicFramePr>
          <p:cNvPr id="487" name="Google Shape;487;p32"/>
          <p:cNvGraphicFramePr/>
          <p:nvPr/>
        </p:nvGraphicFramePr>
        <p:xfrm>
          <a:off x="792175" y="1827525"/>
          <a:ext cx="3000000" cy="3000000"/>
        </p:xfrm>
        <a:graphic>
          <a:graphicData uri="http://schemas.openxmlformats.org/drawingml/2006/table">
            <a:tbl>
              <a:tblPr>
                <a:noFill/>
                <a:tableStyleId>{10BCA184-0C47-467E-99B0-5B4661B02E55}</a:tableStyleId>
              </a:tblPr>
              <a:tblGrid>
                <a:gridCol w="1100900"/>
                <a:gridCol w="1100900"/>
                <a:gridCol w="1100900"/>
                <a:gridCol w="1100900"/>
                <a:gridCol w="1100900"/>
                <a:gridCol w="1100900"/>
                <a:gridCol w="1100900"/>
              </a:tblGrid>
              <a:tr h="6095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Method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Tightness</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Individ.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Collect.</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Cognition</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Religiosity</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Conservatism</a:t>
                      </a:r>
                      <a:endParaRPr sz="1400" u="none" cap="none" strike="noStrike">
                        <a:latin typeface="Lato"/>
                        <a:ea typeface="Lato"/>
                        <a:cs typeface="Lato"/>
                        <a:sym typeface="Lato"/>
                      </a:endParaRPr>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Count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0.05%</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1.59%</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0.00%</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0.19%</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12.00%</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2.78%</a:t>
                      </a:r>
                      <a:endParaRPr sz="1400" u="none" cap="none" strike="noStrike">
                        <a:latin typeface="Lato"/>
                        <a:ea typeface="Lato"/>
                        <a:cs typeface="Lato"/>
                        <a:sym typeface="Lato"/>
                      </a:endParaRPr>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DDR</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0.06%</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0.03%</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0.00%</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0.81%</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9.43%</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0.33%</a:t>
                      </a:r>
                      <a:endParaRPr sz="1400" u="none" cap="none" strike="noStrike">
                        <a:latin typeface="Lato"/>
                        <a:ea typeface="Lato"/>
                        <a:cs typeface="Lato"/>
                        <a:sym typeface="Lato"/>
                      </a:endParaRPr>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CCR</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0.51%</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4.58%</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3.70%</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1.01%</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13.30%</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10.19%</a:t>
                      </a:r>
                      <a:endParaRPr b="1" sz="1400" u="none" cap="none" strike="noStrike">
                        <a:latin typeface="Lato"/>
                        <a:ea typeface="Lato"/>
                        <a:cs typeface="Lato"/>
                        <a:sym typeface="Lato"/>
                      </a:endParaRPr>
                    </a:p>
                  </a:txBody>
                  <a:tcPr marT="91425" marB="91425" marR="91425" marL="91425">
                    <a:solidFill>
                      <a:srgbClr val="CBE11E"/>
                    </a:solidFill>
                  </a:tcPr>
                </a:tc>
              </a:tr>
            </a:tbl>
          </a:graphicData>
        </a:graphic>
      </p:graphicFrame>
      <p:sp>
        <p:nvSpPr>
          <p:cNvPr id="488" name="Google Shape;488;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lang="en">
                <a:latin typeface="Lato"/>
                <a:ea typeface="Lato"/>
                <a:cs typeface="Lato"/>
                <a:sym typeface="Lato"/>
              </a:rPr>
              <a:t>Values Essay: Personal Values</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p:txBody>
      </p:sp>
      <p:sp>
        <p:nvSpPr>
          <p:cNvPr id="494" name="Google Shape;494;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latin typeface="Lato"/>
                <a:ea typeface="Lato"/>
                <a:cs typeface="Lato"/>
                <a:sym typeface="Lato"/>
              </a:rPr>
              <a:t>Values Essay: Table of R-squared (%)</a:t>
            </a:r>
            <a:endParaRPr>
              <a:latin typeface="Lato"/>
              <a:ea typeface="Lato"/>
              <a:cs typeface="Lato"/>
              <a:sym typeface="Lato"/>
            </a:endParaRPr>
          </a:p>
        </p:txBody>
      </p:sp>
      <p:graphicFrame>
        <p:nvGraphicFramePr>
          <p:cNvPr id="495" name="Google Shape;495;p33"/>
          <p:cNvGraphicFramePr/>
          <p:nvPr/>
        </p:nvGraphicFramePr>
        <p:xfrm>
          <a:off x="655475" y="1809750"/>
          <a:ext cx="3000000" cy="3000000"/>
        </p:xfrm>
        <a:graphic>
          <a:graphicData uri="http://schemas.openxmlformats.org/drawingml/2006/table">
            <a:tbl>
              <a:tblPr>
                <a:noFill/>
                <a:tableStyleId>{10BCA184-0C47-467E-99B0-5B4661B02E55}</a:tableStyleId>
              </a:tblPr>
              <a:tblGrid>
                <a:gridCol w="723900"/>
                <a:gridCol w="723900"/>
                <a:gridCol w="723900"/>
                <a:gridCol w="723900"/>
                <a:gridCol w="723900"/>
                <a:gridCol w="723900"/>
                <a:gridCol w="723900"/>
                <a:gridCol w="723900"/>
                <a:gridCol w="723900"/>
                <a:gridCol w="723900"/>
                <a:gridCol w="723900"/>
              </a:tblGrid>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Method </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SD</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PO</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UN</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AC</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SE</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ST</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TR</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HE</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BE</a:t>
                      </a:r>
                      <a:endParaRPr sz="14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Count </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0.63%</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0.08%</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1.40%</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0.01%</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0.15%</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0.05%</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0.00%</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1.45%</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0.16%</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0.07%</a:t>
                      </a:r>
                      <a:endParaRPr sz="12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DDR</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0.07%</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0.05%</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0.06%</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0.72%</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0.36%</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0.07%</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0.01%</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0.61%</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0.74%</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0.24%</a:t>
                      </a:r>
                      <a:endParaRPr sz="12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CCR</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1.25%</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0.37%</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3.36%</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2.62%</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0.24%</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2.98%</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0.59%</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0.35%</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0.76%</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0.84%</a:t>
                      </a:r>
                      <a:endParaRPr b="1" sz="1200" u="none" cap="none" strike="noStrike">
                        <a:latin typeface="Lato"/>
                        <a:ea typeface="Lato"/>
                        <a:cs typeface="Lato"/>
                        <a:sym typeface="Lato"/>
                      </a:endParaRPr>
                    </a:p>
                  </a:txBody>
                  <a:tcPr marT="91425" marB="91425" marR="91425" marL="91425">
                    <a:solidFill>
                      <a:srgbClr val="CBE11E"/>
                    </a:solidFill>
                  </a:tcPr>
                </a:tc>
              </a:tr>
            </a:tbl>
          </a:graphicData>
        </a:graphic>
      </p:graphicFrame>
      <p:sp>
        <p:nvSpPr>
          <p:cNvPr id="496" name="Google Shape;496;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What we won’t be talking about today!</a:t>
            </a:r>
            <a:endParaRPr>
              <a:latin typeface="Lato"/>
              <a:ea typeface="Lato"/>
              <a:cs typeface="Lato"/>
              <a:sym typeface="Lato"/>
            </a:endParaRPr>
          </a:p>
        </p:txBody>
      </p:sp>
      <p:sp>
        <p:nvSpPr>
          <p:cNvPr id="92" name="Google Shape;92;p4"/>
          <p:cNvSpPr txBox="1"/>
          <p:nvPr>
            <p:ph idx="1" type="body"/>
          </p:nvPr>
        </p:nvSpPr>
        <p:spPr>
          <a:xfrm>
            <a:off x="311700" y="1152475"/>
            <a:ext cx="8669400" cy="34164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SzPts val="1800"/>
              <a:buNone/>
            </a:pPr>
            <a:r>
              <a:rPr lang="en" sz="1450">
                <a:solidFill>
                  <a:schemeClr val="dk1"/>
                </a:solidFill>
                <a:latin typeface="Lato"/>
                <a:ea typeface="Lato"/>
                <a:cs typeface="Lato"/>
                <a:sym typeface="Lato"/>
              </a:rPr>
              <a:t>Everything we are going to talk about is limited to psychological text analysis. That is, we won’t talk about NLP research that cannot be (or was not designed to) help us learn about human emotions, cognition, attitudes, and behaviors across time, space, individuals, and contexts. </a:t>
            </a:r>
            <a:endParaRPr sz="1450">
              <a:solidFill>
                <a:schemeClr val="dk1"/>
              </a:solidFill>
              <a:latin typeface="Lato"/>
              <a:ea typeface="Lato"/>
              <a:cs typeface="Lato"/>
              <a:sym typeface="Lato"/>
            </a:endParaRPr>
          </a:p>
          <a:p>
            <a:pPr indent="0" lvl="0" marL="0" rtl="0" algn="l">
              <a:lnSpc>
                <a:spcPct val="150000"/>
              </a:lnSpc>
              <a:spcBef>
                <a:spcPts val="1200"/>
              </a:spcBef>
              <a:spcAft>
                <a:spcPts val="0"/>
              </a:spcAft>
              <a:buSzPts val="1800"/>
              <a:buNone/>
            </a:pPr>
            <a:r>
              <a:rPr lang="en" sz="1450">
                <a:solidFill>
                  <a:srgbClr val="FF0000"/>
                </a:solidFill>
                <a:latin typeface="Lato"/>
                <a:ea typeface="Lato"/>
                <a:cs typeface="Lato"/>
                <a:sym typeface="Lato"/>
              </a:rPr>
              <a:t>Rule 1: No word-clouds!</a:t>
            </a:r>
            <a:endParaRPr sz="1450">
              <a:solidFill>
                <a:srgbClr val="FF0000"/>
              </a:solidFill>
              <a:latin typeface="Lato"/>
              <a:ea typeface="Lato"/>
              <a:cs typeface="Lato"/>
              <a:sym typeface="Lato"/>
            </a:endParaRPr>
          </a:p>
          <a:p>
            <a:pPr indent="0" lvl="0" marL="0" rtl="0" algn="l">
              <a:lnSpc>
                <a:spcPct val="150000"/>
              </a:lnSpc>
              <a:spcBef>
                <a:spcPts val="1200"/>
              </a:spcBef>
              <a:spcAft>
                <a:spcPts val="0"/>
              </a:spcAft>
              <a:buSzPts val="1800"/>
              <a:buNone/>
            </a:pPr>
            <a:r>
              <a:rPr lang="en" sz="1450">
                <a:solidFill>
                  <a:srgbClr val="FF0000"/>
                </a:solidFill>
                <a:latin typeface="Lato"/>
                <a:ea typeface="Lato"/>
                <a:cs typeface="Lato"/>
                <a:sym typeface="Lato"/>
              </a:rPr>
              <a:t>Rule 2: Using the word “ChatGPT” is strictly PROHIBITED!</a:t>
            </a:r>
            <a:endParaRPr sz="1450">
              <a:solidFill>
                <a:srgbClr val="FF0000"/>
              </a:solidFill>
              <a:latin typeface="Lato"/>
              <a:ea typeface="Lato"/>
              <a:cs typeface="Lato"/>
              <a:sym typeface="Lato"/>
            </a:endParaRPr>
          </a:p>
          <a:p>
            <a:pPr indent="0" lvl="0" marL="0" rtl="0" algn="l">
              <a:lnSpc>
                <a:spcPct val="150000"/>
              </a:lnSpc>
              <a:spcBef>
                <a:spcPts val="1200"/>
              </a:spcBef>
              <a:spcAft>
                <a:spcPts val="1200"/>
              </a:spcAft>
              <a:buSzPts val="1800"/>
              <a:buNone/>
            </a:pPr>
            <a:r>
              <a:rPr lang="en" sz="1450">
                <a:solidFill>
                  <a:schemeClr val="dk1"/>
                </a:solidFill>
                <a:latin typeface="Lato"/>
                <a:ea typeface="Lato"/>
                <a:cs typeface="Lato"/>
                <a:sym typeface="Lato"/>
              </a:rPr>
              <a:t>kidding… happy to chat about them.  </a:t>
            </a:r>
            <a:endParaRPr sz="1450">
              <a:solidFill>
                <a:schemeClr val="dk1"/>
              </a:solidFill>
              <a:latin typeface="Lato"/>
              <a:ea typeface="Lato"/>
              <a:cs typeface="Lato"/>
              <a:sym typeface="Lato"/>
            </a:endParaRPr>
          </a:p>
        </p:txBody>
      </p:sp>
      <p:sp>
        <p:nvSpPr>
          <p:cNvPr id="93" name="Google Shape;93;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lang="en">
                <a:latin typeface="Lato"/>
                <a:ea typeface="Lato"/>
                <a:cs typeface="Lato"/>
                <a:sym typeface="Lato"/>
              </a:rPr>
              <a:t>Values Essay: Moral Foundations</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p:txBody>
      </p:sp>
      <p:sp>
        <p:nvSpPr>
          <p:cNvPr id="502" name="Google Shape;502;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latin typeface="Lato"/>
                <a:ea typeface="Lato"/>
                <a:cs typeface="Lato"/>
                <a:sym typeface="Lato"/>
              </a:rPr>
              <a:t>Values Essay: Table of R-squared (%)</a:t>
            </a:r>
            <a:endParaRPr>
              <a:latin typeface="Lato"/>
              <a:ea typeface="Lato"/>
              <a:cs typeface="Lato"/>
              <a:sym typeface="Lato"/>
            </a:endParaRPr>
          </a:p>
        </p:txBody>
      </p:sp>
      <p:graphicFrame>
        <p:nvGraphicFramePr>
          <p:cNvPr id="503" name="Google Shape;503;p34"/>
          <p:cNvGraphicFramePr/>
          <p:nvPr/>
        </p:nvGraphicFramePr>
        <p:xfrm>
          <a:off x="952475" y="1809750"/>
          <a:ext cx="3000000" cy="3000000"/>
        </p:xfrm>
        <a:graphic>
          <a:graphicData uri="http://schemas.openxmlformats.org/drawingml/2006/table">
            <a:tbl>
              <a:tblPr>
                <a:noFill/>
                <a:tableStyleId>{10BCA184-0C47-467E-99B0-5B4661B02E55}</a:tableStyleId>
              </a:tblPr>
              <a:tblGrid>
                <a:gridCol w="1078425"/>
                <a:gridCol w="1078425"/>
                <a:gridCol w="1078425"/>
                <a:gridCol w="1078425"/>
                <a:gridCol w="1078425"/>
                <a:gridCol w="1078425"/>
                <a:gridCol w="1078425"/>
              </a:tblGrid>
              <a:tr h="6095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Method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Care</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Equality</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Prop.</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Loyalty</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Authority</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Purity</a:t>
                      </a:r>
                      <a:endParaRPr sz="14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Count </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1.71%</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0.96%</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0.05%</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0.31%</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0.50%</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6.16%</a:t>
                      </a:r>
                      <a:endParaRPr sz="14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DDR</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0.33%</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0.58%</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0.09%</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0.08%</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0.36%</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2.58%</a:t>
                      </a:r>
                      <a:endParaRPr sz="14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CCR</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6.23%</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1.31%</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3.10%</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4.81%</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2.59%</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9.65%</a:t>
                      </a:r>
                      <a:endParaRPr b="1" sz="1400" u="none" cap="none" strike="noStrike">
                        <a:latin typeface="Lato"/>
                        <a:ea typeface="Lato"/>
                        <a:cs typeface="Lato"/>
                        <a:sym typeface="Lato"/>
                      </a:endParaRPr>
                    </a:p>
                  </a:txBody>
                  <a:tcPr marT="91425" marB="91425" marR="91425" marL="91425">
                    <a:solidFill>
                      <a:srgbClr val="CBE11E"/>
                    </a:solidFill>
                  </a:tcPr>
                </a:tc>
              </a:tr>
            </a:tbl>
          </a:graphicData>
        </a:graphic>
      </p:graphicFrame>
      <p:sp>
        <p:nvSpPr>
          <p:cNvPr id="504" name="Google Shape;504;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lang="en">
                <a:latin typeface="Lato"/>
                <a:ea typeface="Lato"/>
                <a:cs typeface="Lato"/>
                <a:sym typeface="Lato"/>
              </a:rPr>
              <a:t>Everyday Behavior Essay: Cultural and Cognitive Variables</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p:txBody>
      </p:sp>
      <p:sp>
        <p:nvSpPr>
          <p:cNvPr id="510" name="Google Shape;510;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a:latin typeface="Lato"/>
                <a:ea typeface="Lato"/>
                <a:cs typeface="Lato"/>
                <a:sym typeface="Lato"/>
              </a:rPr>
              <a:t>Everyday Behavior Essay: Table of R-squared (%)</a:t>
            </a:r>
            <a:endParaRPr>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graphicFrame>
        <p:nvGraphicFramePr>
          <p:cNvPr id="511" name="Google Shape;511;p35"/>
          <p:cNvGraphicFramePr/>
          <p:nvPr/>
        </p:nvGraphicFramePr>
        <p:xfrm>
          <a:off x="428350" y="1961575"/>
          <a:ext cx="3000000" cy="3000000"/>
        </p:xfrm>
        <a:graphic>
          <a:graphicData uri="http://schemas.openxmlformats.org/drawingml/2006/table">
            <a:tbl>
              <a:tblPr>
                <a:noFill/>
                <a:tableStyleId>{10BCA184-0C47-467E-99B0-5B4661B02E55}</a:tableStyleId>
              </a:tblPr>
              <a:tblGrid>
                <a:gridCol w="1174325"/>
                <a:gridCol w="1174325"/>
                <a:gridCol w="1174325"/>
                <a:gridCol w="1174325"/>
                <a:gridCol w="1174325"/>
                <a:gridCol w="1028650"/>
                <a:gridCol w="1320000"/>
              </a:tblGrid>
              <a:tr h="6095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Method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Tightness</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Individ.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Collect.</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Cognition</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Religiosity</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Conservatism </a:t>
                      </a:r>
                      <a:endParaRPr sz="1400" u="none" cap="none" strike="noStrike">
                        <a:latin typeface="Lato"/>
                        <a:ea typeface="Lato"/>
                        <a:cs typeface="Lato"/>
                        <a:sym typeface="Lato"/>
                      </a:endParaRPr>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Count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0.59%</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0.00%</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1.40%</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0.29%</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0.51%</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0.48%</a:t>
                      </a:r>
                      <a:endParaRPr sz="1400" u="none" cap="none" strike="noStrike">
                        <a:latin typeface="Lato"/>
                        <a:ea typeface="Lato"/>
                        <a:cs typeface="Lato"/>
                        <a:sym typeface="Lato"/>
                      </a:endParaRPr>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DDR</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0.52%</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0.02%</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0.88%</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1.51%</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1.80%</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0.35%</a:t>
                      </a:r>
                      <a:endParaRPr sz="1400" u="none" cap="none" strike="noStrike">
                        <a:latin typeface="Lato"/>
                        <a:ea typeface="Lato"/>
                        <a:cs typeface="Lato"/>
                        <a:sym typeface="Lato"/>
                      </a:endParaRPr>
                    </a:p>
                  </a:txBody>
                  <a:tcPr marT="91425" marB="91425" marR="91425" marL="91425"/>
                </a:tc>
              </a:tr>
              <a:tr h="396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CCR</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2.61%</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3.07%</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3.58%</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3.00%</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8.94%</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6.15%</a:t>
                      </a:r>
                      <a:endParaRPr b="1" sz="1400" u="none" cap="none" strike="noStrike">
                        <a:latin typeface="Lato"/>
                        <a:ea typeface="Lato"/>
                        <a:cs typeface="Lato"/>
                        <a:sym typeface="Lato"/>
                      </a:endParaRPr>
                    </a:p>
                  </a:txBody>
                  <a:tcPr marT="91425" marB="91425" marR="91425" marL="91425">
                    <a:solidFill>
                      <a:srgbClr val="CBE11E"/>
                    </a:solidFill>
                  </a:tcPr>
                </a:tc>
              </a:tr>
            </a:tbl>
          </a:graphicData>
        </a:graphic>
      </p:graphicFrame>
      <p:sp>
        <p:nvSpPr>
          <p:cNvPr id="512" name="Google Shape;512;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Everyday Behavior Essay: Personal Values </a:t>
            </a:r>
            <a:endParaRPr>
              <a:latin typeface="Lato"/>
              <a:ea typeface="Lato"/>
              <a:cs typeface="Lato"/>
              <a:sym typeface="Lato"/>
            </a:endParaRPr>
          </a:p>
        </p:txBody>
      </p:sp>
      <p:sp>
        <p:nvSpPr>
          <p:cNvPr id="518" name="Google Shape;518;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latin typeface="Lato"/>
                <a:ea typeface="Lato"/>
                <a:cs typeface="Lato"/>
                <a:sym typeface="Lato"/>
              </a:rPr>
              <a:t>Everyday Behavior Essay: Table of R-squared (%)</a:t>
            </a:r>
            <a:endParaRPr>
              <a:latin typeface="Lato"/>
              <a:ea typeface="Lato"/>
              <a:cs typeface="Lato"/>
              <a:sym typeface="Lato"/>
            </a:endParaRPr>
          </a:p>
        </p:txBody>
      </p:sp>
      <p:graphicFrame>
        <p:nvGraphicFramePr>
          <p:cNvPr id="519" name="Google Shape;519;p36"/>
          <p:cNvGraphicFramePr/>
          <p:nvPr/>
        </p:nvGraphicFramePr>
        <p:xfrm>
          <a:off x="952475" y="1809750"/>
          <a:ext cx="3000000" cy="3000000"/>
        </p:xfrm>
        <a:graphic>
          <a:graphicData uri="http://schemas.openxmlformats.org/drawingml/2006/table">
            <a:tbl>
              <a:tblPr>
                <a:noFill/>
                <a:tableStyleId>{10BCA184-0C47-467E-99B0-5B4661B02E55}</a:tableStyleId>
              </a:tblPr>
              <a:tblGrid>
                <a:gridCol w="667875"/>
                <a:gridCol w="667875"/>
                <a:gridCol w="667875"/>
                <a:gridCol w="667875"/>
                <a:gridCol w="667875"/>
                <a:gridCol w="667875"/>
                <a:gridCol w="667875"/>
                <a:gridCol w="667875"/>
                <a:gridCol w="667875"/>
                <a:gridCol w="667875"/>
                <a:gridCol w="667875"/>
              </a:tblGrid>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Lato"/>
                          <a:ea typeface="Lato"/>
                          <a:cs typeface="Lato"/>
                          <a:sym typeface="Lato"/>
                        </a:rPr>
                        <a:t>method</a:t>
                      </a:r>
                      <a:endParaRPr sz="11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SD</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PO</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UN</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AC</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SE</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ST</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CO</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TR</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HE</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BE</a:t>
                      </a:r>
                      <a:endParaRPr sz="14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Count </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0.01%</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0.12%</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0.00%</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0.09%</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0.01%</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0.72%</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0.00%</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0.43%</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0.05%</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0.16%</a:t>
                      </a:r>
                      <a:endParaRPr sz="12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DDR</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0.46%</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0.01%</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0.05%</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0.84%</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0.00%</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0.03%</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0.01%</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0.44%</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1.38%</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0.29%</a:t>
                      </a:r>
                      <a:endParaRPr sz="12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CCR</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0.09%</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0.28%</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3.36%</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1.19%</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0.16%</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0.11%</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0.14%</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2.08%</a:t>
                      </a:r>
                      <a:endParaRPr b="1" sz="12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0.74%</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Lato"/>
                          <a:ea typeface="Lato"/>
                          <a:cs typeface="Lato"/>
                          <a:sym typeface="Lato"/>
                        </a:rPr>
                        <a:t>1.02%</a:t>
                      </a:r>
                      <a:endParaRPr b="1" sz="1200" u="none" cap="none" strike="noStrike">
                        <a:latin typeface="Lato"/>
                        <a:ea typeface="Lato"/>
                        <a:cs typeface="Lato"/>
                        <a:sym typeface="Lato"/>
                      </a:endParaRPr>
                    </a:p>
                  </a:txBody>
                  <a:tcPr marT="91425" marB="91425" marR="91425" marL="91425">
                    <a:solidFill>
                      <a:srgbClr val="CBE11E"/>
                    </a:solidFill>
                  </a:tcPr>
                </a:tc>
              </a:tr>
            </a:tbl>
          </a:graphicData>
        </a:graphic>
      </p:graphicFrame>
      <p:sp>
        <p:nvSpPr>
          <p:cNvPr id="520" name="Google Shape;520;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lang="en">
                <a:latin typeface="Lato"/>
                <a:ea typeface="Lato"/>
                <a:cs typeface="Lato"/>
                <a:sym typeface="Lato"/>
              </a:rPr>
              <a:t>Everyday Behavior Essay: Moral Foundations</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p:txBody>
      </p:sp>
      <p:sp>
        <p:nvSpPr>
          <p:cNvPr id="526" name="Google Shape;526;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a:latin typeface="Lato"/>
                <a:ea typeface="Lato"/>
                <a:cs typeface="Lato"/>
                <a:sym typeface="Lato"/>
              </a:rPr>
              <a:t>Everyday Behavior Essay: Table of R-squared (%)</a:t>
            </a:r>
            <a:endParaRPr>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graphicFrame>
        <p:nvGraphicFramePr>
          <p:cNvPr id="527" name="Google Shape;527;p37"/>
          <p:cNvGraphicFramePr/>
          <p:nvPr/>
        </p:nvGraphicFramePr>
        <p:xfrm>
          <a:off x="952475" y="1809750"/>
          <a:ext cx="3000000" cy="3000000"/>
        </p:xfrm>
        <a:graphic>
          <a:graphicData uri="http://schemas.openxmlformats.org/drawingml/2006/table">
            <a:tbl>
              <a:tblPr>
                <a:noFill/>
                <a:tableStyleId>{10BCA184-0C47-467E-99B0-5B4661B02E55}</a:tableStyleId>
              </a:tblPr>
              <a:tblGrid>
                <a:gridCol w="1078425"/>
                <a:gridCol w="1078425"/>
                <a:gridCol w="1078425"/>
                <a:gridCol w="1078425"/>
                <a:gridCol w="1078425"/>
                <a:gridCol w="1078425"/>
                <a:gridCol w="1078425"/>
              </a:tblGrid>
              <a:tr h="6095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Method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Care</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Equality</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Prop.</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Loyalty</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Authority</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Purity</a:t>
                      </a:r>
                      <a:endParaRPr sz="14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Count </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1.71%</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0.56%</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0.26%</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0.00%</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0.42%</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0.28%</a:t>
                      </a:r>
                      <a:endParaRPr sz="14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DDR</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0.41%</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2.23%</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0.02%</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0.44%</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0.04%</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4.54%</a:t>
                      </a:r>
                      <a:endParaRPr sz="1400" u="none" cap="none" strike="noStrike">
                        <a:latin typeface="Lato"/>
                        <a:ea typeface="Lato"/>
                        <a:cs typeface="Lato"/>
                        <a:sym typeface="Lato"/>
                      </a:endParaRPr>
                    </a:p>
                  </a:txBody>
                  <a:tcPr marT="91425" marB="91425" marR="91425" marL="91425"/>
                </a:tc>
              </a:tr>
              <a:tr h="6095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Lato"/>
                          <a:ea typeface="Lato"/>
                          <a:cs typeface="Lato"/>
                          <a:sym typeface="Lato"/>
                        </a:rPr>
                        <a:t>CCR</a:t>
                      </a:r>
                      <a:endParaRPr sz="12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4.02%</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Lato"/>
                          <a:ea typeface="Lato"/>
                          <a:cs typeface="Lato"/>
                          <a:sym typeface="Lato"/>
                        </a:rPr>
                        <a:t>1.63%</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2.71%</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1.15%</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2.69%</a:t>
                      </a:r>
                      <a:endParaRPr b="1" sz="1400" u="none" cap="none" strike="noStrike">
                        <a:latin typeface="Lato"/>
                        <a:ea typeface="Lato"/>
                        <a:cs typeface="Lato"/>
                        <a:sym typeface="Lato"/>
                      </a:endParaRPr>
                    </a:p>
                  </a:txBody>
                  <a:tcPr marT="91425" marB="91425" marR="91425" marL="91425">
                    <a:solidFill>
                      <a:srgbClr val="CBE11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latin typeface="Lato"/>
                          <a:ea typeface="Lato"/>
                          <a:cs typeface="Lato"/>
                          <a:sym typeface="Lato"/>
                        </a:rPr>
                        <a:t>12.70%</a:t>
                      </a:r>
                      <a:endParaRPr b="1" sz="1400" u="none" cap="none" strike="noStrike">
                        <a:latin typeface="Lato"/>
                        <a:ea typeface="Lato"/>
                        <a:cs typeface="Lato"/>
                        <a:sym typeface="Lato"/>
                      </a:endParaRPr>
                    </a:p>
                  </a:txBody>
                  <a:tcPr marT="91425" marB="91425" marR="91425" marL="91425">
                    <a:solidFill>
                      <a:srgbClr val="CBE11E"/>
                    </a:solidFill>
                  </a:tcPr>
                </a:tc>
              </a:tr>
            </a:tbl>
          </a:graphicData>
        </a:graphic>
      </p:graphicFrame>
      <p:sp>
        <p:nvSpPr>
          <p:cNvPr id="528" name="Google Shape;52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0f1da34adb_0_162"/>
          <p:cNvSpPr txBox="1"/>
          <p:nvPr>
            <p:ph type="title"/>
          </p:nvPr>
        </p:nvSpPr>
        <p:spPr>
          <a:xfrm>
            <a:off x="311700" y="445025"/>
            <a:ext cx="2713200" cy="4314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990"/>
              <a:buFont typeface="Arial"/>
              <a:buNone/>
            </a:pPr>
            <a:r>
              <a:rPr lang="en" sz="2420">
                <a:latin typeface="Lato"/>
                <a:ea typeface="Lato"/>
                <a:cs typeface="Lato"/>
                <a:sym typeface="Lato"/>
              </a:rPr>
              <a:t>Comparing CCR, DDR (word embeddings), and word </a:t>
            </a:r>
            <a:r>
              <a:rPr lang="en" sz="2420">
                <a:latin typeface="Lato"/>
                <a:ea typeface="Lato"/>
                <a:cs typeface="Lato"/>
                <a:sym typeface="Lato"/>
              </a:rPr>
              <a:t>counting: </a:t>
            </a:r>
            <a:r>
              <a:rPr b="1" lang="en" sz="2420">
                <a:latin typeface="Lato"/>
                <a:ea typeface="Lato"/>
                <a:cs typeface="Lato"/>
                <a:sym typeface="Lato"/>
              </a:rPr>
              <a:t>Everyday Behavior Essay </a:t>
            </a:r>
            <a:endParaRPr b="1" sz="2420">
              <a:latin typeface="Lato"/>
              <a:ea typeface="Lato"/>
              <a:cs typeface="Lato"/>
              <a:sym typeface="Lato"/>
            </a:endParaRPr>
          </a:p>
        </p:txBody>
      </p:sp>
      <p:sp>
        <p:nvSpPr>
          <p:cNvPr id="534" name="Google Shape;534;g20f1da34adb_0_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535" name="Google Shape;535;g20f1da34adb_0_162"/>
          <p:cNvPicPr preferRelativeResize="0"/>
          <p:nvPr/>
        </p:nvPicPr>
        <p:blipFill>
          <a:blip r:embed="rId3">
            <a:alphaModFix/>
          </a:blip>
          <a:stretch>
            <a:fillRect/>
          </a:stretch>
        </p:blipFill>
        <p:spPr>
          <a:xfrm>
            <a:off x="3359339" y="0"/>
            <a:ext cx="5784673" cy="51435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20f1da34adb_0_170"/>
          <p:cNvSpPr txBox="1"/>
          <p:nvPr>
            <p:ph type="title"/>
          </p:nvPr>
        </p:nvSpPr>
        <p:spPr>
          <a:xfrm>
            <a:off x="311700" y="445025"/>
            <a:ext cx="2713200" cy="43143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990"/>
              <a:buFont typeface="Arial"/>
              <a:buNone/>
            </a:pPr>
            <a:r>
              <a:rPr lang="en" sz="2420">
                <a:latin typeface="Lato"/>
                <a:ea typeface="Lato"/>
                <a:cs typeface="Lato"/>
                <a:sym typeface="Lato"/>
              </a:rPr>
              <a:t>Comparing CCR, DDR (word embeddings), and word counting: </a:t>
            </a:r>
            <a:r>
              <a:rPr b="1" lang="en" sz="2420">
                <a:latin typeface="Lato"/>
                <a:ea typeface="Lato"/>
                <a:cs typeface="Lato"/>
                <a:sym typeface="Lato"/>
              </a:rPr>
              <a:t>Values</a:t>
            </a:r>
            <a:r>
              <a:rPr b="1" lang="en" sz="2420">
                <a:latin typeface="Lato"/>
                <a:ea typeface="Lato"/>
                <a:cs typeface="Lato"/>
                <a:sym typeface="Lato"/>
              </a:rPr>
              <a:t> Essay  </a:t>
            </a:r>
            <a:endParaRPr b="1" sz="2420">
              <a:latin typeface="Lato"/>
              <a:ea typeface="Lato"/>
              <a:cs typeface="Lato"/>
              <a:sym typeface="Lato"/>
            </a:endParaRPr>
          </a:p>
        </p:txBody>
      </p:sp>
      <p:sp>
        <p:nvSpPr>
          <p:cNvPr id="541" name="Google Shape;541;g20f1da34adb_0_1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542" name="Google Shape;542;g20f1da34adb_0_170"/>
          <p:cNvPicPr preferRelativeResize="0"/>
          <p:nvPr/>
        </p:nvPicPr>
        <p:blipFill>
          <a:blip r:embed="rId3">
            <a:alphaModFix/>
          </a:blip>
          <a:stretch>
            <a:fillRect/>
          </a:stretch>
        </p:blipFill>
        <p:spPr>
          <a:xfrm>
            <a:off x="3359323" y="0"/>
            <a:ext cx="5784678" cy="51435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Not by words alone… </a:t>
            </a:r>
            <a:endParaRPr>
              <a:latin typeface="Lato"/>
              <a:ea typeface="Lato"/>
              <a:cs typeface="Lato"/>
              <a:sym typeface="Lato"/>
            </a:endParaRPr>
          </a:p>
        </p:txBody>
      </p:sp>
      <p:sp>
        <p:nvSpPr>
          <p:cNvPr id="548" name="Google Shape;548;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t/>
            </a:r>
            <a:endParaRPr sz="1400">
              <a:solidFill>
                <a:srgbClr val="000000"/>
              </a:solidFill>
              <a:latin typeface="Lato"/>
              <a:ea typeface="Lato"/>
              <a:cs typeface="Lato"/>
              <a:sym typeface="Lato"/>
            </a:endParaRPr>
          </a:p>
          <a:p>
            <a:pPr indent="0" lvl="0" marL="0" rtl="0" algn="l">
              <a:lnSpc>
                <a:spcPct val="115000"/>
              </a:lnSpc>
              <a:spcBef>
                <a:spcPts val="0"/>
              </a:spcBef>
              <a:spcAft>
                <a:spcPts val="1200"/>
              </a:spcAft>
              <a:buSzPts val="1800"/>
              <a:buNone/>
            </a:pPr>
            <a:r>
              <a:t/>
            </a:r>
            <a:endParaRPr>
              <a:latin typeface="Lato"/>
              <a:ea typeface="Lato"/>
              <a:cs typeface="Lato"/>
              <a:sym typeface="Lato"/>
            </a:endParaRPr>
          </a:p>
        </p:txBody>
      </p:sp>
      <p:pic>
        <p:nvPicPr>
          <p:cNvPr id="549" name="Google Shape;549;p38"/>
          <p:cNvPicPr preferRelativeResize="0"/>
          <p:nvPr/>
        </p:nvPicPr>
        <p:blipFill rotWithShape="1">
          <a:blip r:embed="rId3">
            <a:alphaModFix/>
          </a:blip>
          <a:srcRect b="0" l="0" r="0" t="0"/>
          <a:stretch/>
        </p:blipFill>
        <p:spPr>
          <a:xfrm>
            <a:off x="-2" y="1985750"/>
            <a:ext cx="2639275" cy="1749849"/>
          </a:xfrm>
          <a:prstGeom prst="rect">
            <a:avLst/>
          </a:prstGeom>
          <a:noFill/>
          <a:ln>
            <a:noFill/>
          </a:ln>
        </p:spPr>
      </p:pic>
      <p:pic>
        <p:nvPicPr>
          <p:cNvPr id="550" name="Google Shape;550;p38"/>
          <p:cNvPicPr preferRelativeResize="0"/>
          <p:nvPr/>
        </p:nvPicPr>
        <p:blipFill rotWithShape="1">
          <a:blip r:embed="rId4">
            <a:alphaModFix/>
          </a:blip>
          <a:srcRect b="0" l="0" r="0" t="0"/>
          <a:stretch/>
        </p:blipFill>
        <p:spPr>
          <a:xfrm>
            <a:off x="2639275" y="1509825"/>
            <a:ext cx="3604650" cy="2701689"/>
          </a:xfrm>
          <a:prstGeom prst="rect">
            <a:avLst/>
          </a:prstGeom>
          <a:noFill/>
          <a:ln>
            <a:noFill/>
          </a:ln>
        </p:spPr>
      </p:pic>
      <p:pic>
        <p:nvPicPr>
          <p:cNvPr id="551" name="Google Shape;551;p38"/>
          <p:cNvPicPr preferRelativeResize="0"/>
          <p:nvPr/>
        </p:nvPicPr>
        <p:blipFill rotWithShape="1">
          <a:blip r:embed="rId5">
            <a:alphaModFix/>
          </a:blip>
          <a:srcRect b="0" l="0" r="0" t="0"/>
          <a:stretch/>
        </p:blipFill>
        <p:spPr>
          <a:xfrm>
            <a:off x="6243925" y="1773150"/>
            <a:ext cx="2900076" cy="2175049"/>
          </a:xfrm>
          <a:prstGeom prst="rect">
            <a:avLst/>
          </a:prstGeom>
          <a:noFill/>
          <a:ln>
            <a:noFill/>
          </a:ln>
        </p:spPr>
      </p:pic>
      <p:sp>
        <p:nvSpPr>
          <p:cNvPr id="552" name="Google Shape;552;p38"/>
          <p:cNvSpPr txBox="1"/>
          <p:nvPr/>
        </p:nvSpPr>
        <p:spPr>
          <a:xfrm>
            <a:off x="3898150" y="4211525"/>
            <a:ext cx="108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Psychology </a:t>
            </a:r>
            <a:endParaRPr b="0" i="0" sz="1400" u="none" cap="none" strike="noStrike">
              <a:solidFill>
                <a:srgbClr val="000000"/>
              </a:solidFill>
              <a:latin typeface="Lato"/>
              <a:ea typeface="Lato"/>
              <a:cs typeface="Lato"/>
              <a:sym typeface="Lato"/>
            </a:endParaRPr>
          </a:p>
        </p:txBody>
      </p:sp>
      <p:sp>
        <p:nvSpPr>
          <p:cNvPr id="553" name="Google Shape;553;p38"/>
          <p:cNvSpPr txBox="1"/>
          <p:nvPr/>
        </p:nvSpPr>
        <p:spPr>
          <a:xfrm>
            <a:off x="895288" y="3735600"/>
            <a:ext cx="84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Words </a:t>
            </a:r>
            <a:endParaRPr b="0" i="0" sz="1400" u="none" cap="none" strike="noStrike">
              <a:solidFill>
                <a:srgbClr val="000000"/>
              </a:solidFill>
              <a:latin typeface="Lato"/>
              <a:ea typeface="Lato"/>
              <a:cs typeface="Lato"/>
              <a:sym typeface="Lato"/>
            </a:endParaRPr>
          </a:p>
        </p:txBody>
      </p:sp>
      <p:sp>
        <p:nvSpPr>
          <p:cNvPr id="554" name="Google Shape;554;p38"/>
          <p:cNvSpPr txBox="1"/>
          <p:nvPr/>
        </p:nvSpPr>
        <p:spPr>
          <a:xfrm>
            <a:off x="7269610" y="3948200"/>
            <a:ext cx="84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Lato"/>
                <a:ea typeface="Lato"/>
                <a:cs typeface="Lato"/>
                <a:sym typeface="Lato"/>
              </a:rPr>
              <a:t>Surveys </a:t>
            </a:r>
            <a:endParaRPr b="0" i="0" sz="1400" u="none" cap="none" strike="noStrike">
              <a:solidFill>
                <a:srgbClr val="000000"/>
              </a:solidFill>
              <a:latin typeface="Lato"/>
              <a:ea typeface="Lato"/>
              <a:cs typeface="Lato"/>
              <a:sym typeface="Lato"/>
            </a:endParaRPr>
          </a:p>
        </p:txBody>
      </p:sp>
      <p:sp>
        <p:nvSpPr>
          <p:cNvPr id="555" name="Google Shape;555;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Some Conclusions</a:t>
            </a:r>
            <a:endParaRPr>
              <a:latin typeface="Lato"/>
              <a:ea typeface="Lato"/>
              <a:cs typeface="Lato"/>
              <a:sym typeface="Lato"/>
            </a:endParaRPr>
          </a:p>
        </p:txBody>
      </p:sp>
      <p:sp>
        <p:nvSpPr>
          <p:cNvPr id="561" name="Google Shape;561;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lang="en" sz="2600">
                <a:latin typeface="Lato"/>
                <a:ea typeface="Lato"/>
                <a:cs typeface="Lato"/>
                <a:sym typeface="Lato"/>
              </a:rPr>
              <a:t>We actually like ALL THREE METHODS! </a:t>
            </a:r>
            <a:endParaRPr sz="2600">
              <a:latin typeface="Lato"/>
              <a:ea typeface="Lato"/>
              <a:cs typeface="Lato"/>
              <a:sym typeface="Lato"/>
            </a:endParaRPr>
          </a:p>
          <a:p>
            <a:pPr indent="0" lvl="0" marL="0" rtl="0" algn="ctr">
              <a:lnSpc>
                <a:spcPct val="115000"/>
              </a:lnSpc>
              <a:spcBef>
                <a:spcPts val="0"/>
              </a:spcBef>
              <a:spcAft>
                <a:spcPts val="0"/>
              </a:spcAft>
              <a:buNone/>
            </a:pPr>
            <a:r>
              <a:rPr lang="en" sz="2600">
                <a:latin typeface="Lato"/>
                <a:ea typeface="Lato"/>
                <a:cs typeface="Lato"/>
                <a:sym typeface="Lato"/>
              </a:rPr>
              <a:t>Because they are all theory-driven. </a:t>
            </a:r>
            <a:endParaRPr sz="2600">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sp>
        <p:nvSpPr>
          <p:cNvPr id="562" name="Google Shape;56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0f1da34adb_0_1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Some Conclusions</a:t>
            </a:r>
            <a:endParaRPr>
              <a:latin typeface="Lato"/>
              <a:ea typeface="Lato"/>
              <a:cs typeface="Lato"/>
              <a:sym typeface="Lato"/>
            </a:endParaRPr>
          </a:p>
        </p:txBody>
      </p:sp>
      <p:sp>
        <p:nvSpPr>
          <p:cNvPr id="568" name="Google Shape;568;g20f1da34adb_0_19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IF POSSIBLE, Let go of word counting in psychological language analysis </a:t>
            </a:r>
            <a:endParaRPr>
              <a:latin typeface="Lato"/>
              <a:ea typeface="Lato"/>
              <a:cs typeface="Lato"/>
              <a:sym typeface="Lato"/>
            </a:endParaRPr>
          </a:p>
          <a:p>
            <a:pPr indent="-317500" lvl="1" marL="914400" rtl="0" algn="l">
              <a:lnSpc>
                <a:spcPct val="115000"/>
              </a:lnSpc>
              <a:spcBef>
                <a:spcPts val="0"/>
              </a:spcBef>
              <a:spcAft>
                <a:spcPts val="0"/>
              </a:spcAft>
              <a:buSzPts val="1400"/>
              <a:buFont typeface="Lato"/>
              <a:buChar char="○"/>
            </a:pPr>
            <a:r>
              <a:rPr lang="en">
                <a:latin typeface="Lato"/>
                <a:ea typeface="Lato"/>
                <a:cs typeface="Lato"/>
                <a:sym typeface="Lato"/>
              </a:rPr>
              <a:t>Let’s go back to questionnaires which psychologists </a:t>
            </a:r>
            <a:r>
              <a:rPr i="1" lang="en">
                <a:latin typeface="Lato"/>
                <a:ea typeface="Lato"/>
                <a:cs typeface="Lato"/>
                <a:sym typeface="Lato"/>
              </a:rPr>
              <a:t>actually</a:t>
            </a:r>
            <a:r>
              <a:rPr lang="en">
                <a:latin typeface="Lato"/>
                <a:ea typeface="Lato"/>
                <a:cs typeface="Lato"/>
                <a:sym typeface="Lato"/>
              </a:rPr>
              <a:t> know how to develop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CCR outperforms word-counting and DDR.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No need to develop word lists (which is painful thing to do, trust me)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CCR works well with complex concepts that cannot be represented using single words</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CCR does not obviate the use of some word categories like pronouns (e.g., “I” or “We”, etc.)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As language models become better, so does CCR! </a:t>
            </a:r>
            <a:endParaRPr>
              <a:latin typeface="Lato"/>
              <a:ea typeface="Lato"/>
              <a:cs typeface="Lato"/>
              <a:sym typeface="Lato"/>
            </a:endParaRPr>
          </a:p>
          <a:p>
            <a:pPr indent="0" lvl="0" marL="0" rtl="0" algn="l">
              <a:lnSpc>
                <a:spcPct val="115000"/>
              </a:lnSpc>
              <a:spcBef>
                <a:spcPts val="1200"/>
              </a:spcBef>
              <a:spcAft>
                <a:spcPts val="1200"/>
              </a:spcAft>
              <a:buSzPts val="1800"/>
              <a:buNone/>
            </a:pPr>
            <a:r>
              <a:t/>
            </a:r>
            <a:endParaRPr>
              <a:latin typeface="Lato"/>
              <a:ea typeface="Lato"/>
              <a:cs typeface="Lato"/>
              <a:sym typeface="Lato"/>
            </a:endParaRPr>
          </a:p>
        </p:txBody>
      </p:sp>
      <p:sp>
        <p:nvSpPr>
          <p:cNvPr id="569" name="Google Shape;569;g20f1da34adb_0_1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20f1da34adb_0_1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Relevance to Social Psychology</a:t>
            </a:r>
            <a:endParaRPr>
              <a:latin typeface="Lato"/>
              <a:ea typeface="Lato"/>
              <a:cs typeface="Lato"/>
              <a:sym typeface="Lato"/>
            </a:endParaRPr>
          </a:p>
        </p:txBody>
      </p:sp>
      <p:sp>
        <p:nvSpPr>
          <p:cNvPr id="575" name="Google Shape;575;g20f1da34adb_0_17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1200"/>
              </a:spcBef>
              <a:spcAft>
                <a:spcPts val="0"/>
              </a:spcAft>
              <a:buSzPts val="1800"/>
              <a:buFont typeface="Lato"/>
              <a:buChar char="●"/>
            </a:pPr>
            <a:r>
              <a:rPr lang="en">
                <a:latin typeface="Lato"/>
                <a:ea typeface="Lato"/>
                <a:cs typeface="Lato"/>
                <a:sym typeface="Lato"/>
              </a:rPr>
              <a:t>Many attempts to capture complex and context-dependent constructs using dictionaries have failed.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CCR could help. </a:t>
            </a:r>
            <a:endParaRPr>
              <a:latin typeface="Lato"/>
              <a:ea typeface="Lato"/>
              <a:cs typeface="Lato"/>
              <a:sym typeface="Lato"/>
            </a:endParaRPr>
          </a:p>
        </p:txBody>
      </p:sp>
      <p:sp>
        <p:nvSpPr>
          <p:cNvPr id="576" name="Google Shape;576;g20f1da34adb_0_1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Psychological Measurement using Text</a:t>
            </a:r>
            <a:endParaRPr>
              <a:latin typeface="Lato"/>
              <a:ea typeface="Lato"/>
              <a:cs typeface="Lato"/>
              <a:sym typeface="Lato"/>
            </a:endParaRPr>
          </a:p>
        </p:txBody>
      </p:sp>
      <p:sp>
        <p:nvSpPr>
          <p:cNvPr id="99" name="Google Shape;99;p5"/>
          <p:cNvSpPr txBox="1"/>
          <p:nvPr>
            <p:ph idx="1" type="body"/>
          </p:nvPr>
        </p:nvSpPr>
        <p:spPr>
          <a:xfrm>
            <a:off x="311700" y="1152475"/>
            <a:ext cx="8520600" cy="3416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320675" lvl="0" marL="457200" rtl="0" algn="l">
              <a:lnSpc>
                <a:spcPct val="115000"/>
              </a:lnSpc>
              <a:spcBef>
                <a:spcPts val="0"/>
              </a:spcBef>
              <a:spcAft>
                <a:spcPts val="0"/>
              </a:spcAft>
              <a:buClr>
                <a:schemeClr val="dk1"/>
              </a:buClr>
              <a:buSzPts val="1450"/>
              <a:buFont typeface="Lato"/>
              <a:buChar char="●"/>
            </a:pPr>
            <a:r>
              <a:rPr lang="en" sz="1450">
                <a:solidFill>
                  <a:schemeClr val="dk1"/>
                </a:solidFill>
                <a:latin typeface="Lato"/>
                <a:ea typeface="Lato"/>
                <a:cs typeface="Lato"/>
                <a:sym typeface="Lato"/>
              </a:rPr>
              <a:t>Majority of text-analysis research in psychology has relied on top-down analyses</a:t>
            </a:r>
            <a:endParaRPr sz="1450">
              <a:solidFill>
                <a:schemeClr val="dk1"/>
              </a:solidFill>
              <a:latin typeface="Lato"/>
              <a:ea typeface="Lato"/>
              <a:cs typeface="Lato"/>
              <a:sym typeface="Lato"/>
            </a:endParaRPr>
          </a:p>
          <a:p>
            <a:pPr indent="-320675" lvl="0" marL="457200" rtl="0" algn="l">
              <a:lnSpc>
                <a:spcPct val="115000"/>
              </a:lnSpc>
              <a:spcBef>
                <a:spcPts val="0"/>
              </a:spcBef>
              <a:spcAft>
                <a:spcPts val="0"/>
              </a:spcAft>
              <a:buClr>
                <a:schemeClr val="dk1"/>
              </a:buClr>
              <a:buSzPts val="1450"/>
              <a:buFont typeface="Lato"/>
              <a:buChar char="●"/>
            </a:pPr>
            <a:r>
              <a:rPr lang="en" sz="1450">
                <a:solidFill>
                  <a:schemeClr val="dk1"/>
                </a:solidFill>
                <a:latin typeface="Lato"/>
                <a:ea typeface="Lato"/>
                <a:cs typeface="Lato"/>
                <a:sym typeface="Lato"/>
              </a:rPr>
              <a:t>Dictionary-based methods (General Inquirer, Stone, et al., 1966; LIWC, Pennebaker, et al., 2001)</a:t>
            </a:r>
            <a:endParaRPr sz="1450">
              <a:solidFill>
                <a:schemeClr val="dk1"/>
              </a:solidFill>
              <a:latin typeface="Lato"/>
              <a:ea typeface="Lato"/>
              <a:cs typeface="Lato"/>
              <a:sym typeface="Lato"/>
            </a:endParaRPr>
          </a:p>
          <a:p>
            <a:pPr indent="-320675" lvl="0" marL="457200" rtl="0" algn="l">
              <a:lnSpc>
                <a:spcPct val="115000"/>
              </a:lnSpc>
              <a:spcBef>
                <a:spcPts val="0"/>
              </a:spcBef>
              <a:spcAft>
                <a:spcPts val="0"/>
              </a:spcAft>
              <a:buClr>
                <a:schemeClr val="dk1"/>
              </a:buClr>
              <a:buSzPts val="1450"/>
              <a:buFont typeface="Lato"/>
              <a:buChar char="●"/>
            </a:pPr>
            <a:r>
              <a:rPr lang="en" sz="1450">
                <a:solidFill>
                  <a:schemeClr val="dk1"/>
                </a:solidFill>
                <a:latin typeface="Lato"/>
                <a:ea typeface="Lato"/>
                <a:cs typeface="Lato"/>
                <a:sym typeface="Lato"/>
              </a:rPr>
              <a:t>Language linked to personality, clinical diagnosis and treatment, morality, cultural epistemological orientations, etc. </a:t>
            </a:r>
            <a:endParaRPr sz="1450">
              <a:solidFill>
                <a:schemeClr val="dk1"/>
              </a:solidFill>
              <a:latin typeface="Lato"/>
              <a:ea typeface="Lato"/>
              <a:cs typeface="Lato"/>
              <a:sym typeface="Lato"/>
            </a:endParaRPr>
          </a:p>
          <a:p>
            <a:pPr indent="-320675" lvl="0" marL="457200" rtl="0" algn="l">
              <a:lnSpc>
                <a:spcPct val="115000"/>
              </a:lnSpc>
              <a:spcBef>
                <a:spcPts val="0"/>
              </a:spcBef>
              <a:spcAft>
                <a:spcPts val="0"/>
              </a:spcAft>
              <a:buClr>
                <a:schemeClr val="dk1"/>
              </a:buClr>
              <a:buSzPts val="1450"/>
              <a:buFont typeface="Lato"/>
              <a:buChar char="●"/>
            </a:pPr>
            <a:r>
              <a:rPr lang="en" sz="1450">
                <a:solidFill>
                  <a:schemeClr val="dk1"/>
                </a:solidFill>
                <a:latin typeface="Lato"/>
                <a:ea typeface="Lato"/>
                <a:cs typeface="Lato"/>
                <a:sym typeface="Lato"/>
              </a:rPr>
              <a:t>Example researcher-created dictionary for happiness: </a:t>
            </a:r>
            <a:r>
              <a:rPr i="1" lang="en" sz="1450">
                <a:solidFill>
                  <a:schemeClr val="dk1"/>
                </a:solidFill>
                <a:latin typeface="Lato"/>
                <a:ea typeface="Lato"/>
                <a:cs typeface="Lato"/>
                <a:sym typeface="Lato"/>
              </a:rPr>
              <a:t>happy</a:t>
            </a:r>
            <a:r>
              <a:rPr lang="en" sz="1450">
                <a:solidFill>
                  <a:schemeClr val="dk1"/>
                </a:solidFill>
                <a:latin typeface="Lato"/>
                <a:ea typeface="Lato"/>
                <a:cs typeface="Lato"/>
                <a:sym typeface="Lato"/>
              </a:rPr>
              <a:t>, </a:t>
            </a:r>
            <a:r>
              <a:rPr i="1" lang="en" sz="1450">
                <a:solidFill>
                  <a:schemeClr val="dk1"/>
                </a:solidFill>
                <a:latin typeface="Lato"/>
                <a:ea typeface="Lato"/>
                <a:cs typeface="Lato"/>
                <a:sym typeface="Lato"/>
              </a:rPr>
              <a:t>happiness</a:t>
            </a:r>
            <a:r>
              <a:rPr lang="en" sz="1450">
                <a:solidFill>
                  <a:schemeClr val="dk1"/>
                </a:solidFill>
                <a:latin typeface="Lato"/>
                <a:ea typeface="Lato"/>
                <a:cs typeface="Lato"/>
                <a:sym typeface="Lato"/>
              </a:rPr>
              <a:t>, </a:t>
            </a:r>
            <a:r>
              <a:rPr i="1" lang="en" sz="1450">
                <a:solidFill>
                  <a:schemeClr val="dk1"/>
                </a:solidFill>
                <a:latin typeface="Lato"/>
                <a:ea typeface="Lato"/>
                <a:cs typeface="Lato"/>
                <a:sym typeface="Lato"/>
              </a:rPr>
              <a:t>cheerful</a:t>
            </a:r>
            <a:r>
              <a:rPr lang="en" sz="1450">
                <a:solidFill>
                  <a:schemeClr val="dk1"/>
                </a:solidFill>
                <a:latin typeface="Lato"/>
                <a:ea typeface="Lato"/>
                <a:cs typeface="Lato"/>
                <a:sym typeface="Lato"/>
              </a:rPr>
              <a:t>, </a:t>
            </a:r>
            <a:r>
              <a:rPr i="1" lang="en" sz="1450">
                <a:solidFill>
                  <a:schemeClr val="dk1"/>
                </a:solidFill>
                <a:latin typeface="Lato"/>
                <a:ea typeface="Lato"/>
                <a:cs typeface="Lato"/>
                <a:sym typeface="Lato"/>
              </a:rPr>
              <a:t>laugh</a:t>
            </a:r>
            <a:r>
              <a:rPr lang="en" sz="1450">
                <a:solidFill>
                  <a:schemeClr val="dk1"/>
                </a:solidFill>
                <a:latin typeface="Lato"/>
                <a:ea typeface="Lato"/>
                <a:cs typeface="Lato"/>
                <a:sym typeface="Lato"/>
              </a:rPr>
              <a:t>, </a:t>
            </a:r>
            <a:r>
              <a:rPr i="1" lang="en" sz="1450">
                <a:solidFill>
                  <a:schemeClr val="dk1"/>
                </a:solidFill>
                <a:latin typeface="Lato"/>
                <a:ea typeface="Lato"/>
                <a:cs typeface="Lato"/>
                <a:sym typeface="Lato"/>
              </a:rPr>
              <a:t>smile</a:t>
            </a:r>
            <a:r>
              <a:rPr lang="en" sz="1450">
                <a:solidFill>
                  <a:schemeClr val="dk1"/>
                </a:solidFill>
                <a:latin typeface="Lato"/>
                <a:ea typeface="Lato"/>
                <a:cs typeface="Lato"/>
                <a:sym typeface="Lato"/>
              </a:rPr>
              <a:t>, etc. </a:t>
            </a:r>
            <a:endParaRPr sz="1450">
              <a:solidFill>
                <a:schemeClr val="dk1"/>
              </a:solidFill>
              <a:latin typeface="Lato"/>
              <a:ea typeface="Lato"/>
              <a:cs typeface="Lato"/>
              <a:sym typeface="Lato"/>
            </a:endParaRPr>
          </a:p>
          <a:p>
            <a:pPr indent="0" lvl="0" marL="0" rtl="0" algn="l">
              <a:lnSpc>
                <a:spcPct val="115000"/>
              </a:lnSpc>
              <a:spcBef>
                <a:spcPts val="1200"/>
              </a:spcBef>
              <a:spcAft>
                <a:spcPts val="0"/>
              </a:spcAft>
              <a:buClr>
                <a:schemeClr val="dk1"/>
              </a:buClr>
              <a:buSzPts val="275"/>
              <a:buFont typeface="Arial"/>
              <a:buNone/>
            </a:pPr>
            <a:r>
              <a:rPr lang="en" sz="1450">
                <a:solidFill>
                  <a:schemeClr val="dk1"/>
                </a:solidFill>
                <a:latin typeface="Lato"/>
                <a:ea typeface="Lato"/>
                <a:cs typeface="Lato"/>
                <a:sym typeface="Lato"/>
              </a:rPr>
              <a:t>Advantage:  </a:t>
            </a:r>
            <a:endParaRPr sz="1450">
              <a:solidFill>
                <a:schemeClr val="dk1"/>
              </a:solidFill>
              <a:latin typeface="Lato"/>
              <a:ea typeface="Lato"/>
              <a:cs typeface="Lato"/>
              <a:sym typeface="Lato"/>
            </a:endParaRPr>
          </a:p>
          <a:p>
            <a:pPr indent="-320675" lvl="0" marL="457200" rtl="0" algn="l">
              <a:lnSpc>
                <a:spcPct val="115000"/>
              </a:lnSpc>
              <a:spcBef>
                <a:spcPts val="1200"/>
              </a:spcBef>
              <a:spcAft>
                <a:spcPts val="0"/>
              </a:spcAft>
              <a:buClr>
                <a:schemeClr val="dk1"/>
              </a:buClr>
              <a:buSzPts val="1450"/>
              <a:buFont typeface="Lato"/>
              <a:buChar char="●"/>
            </a:pPr>
            <a:r>
              <a:rPr lang="en" sz="1450">
                <a:solidFill>
                  <a:schemeClr val="dk1"/>
                </a:solidFill>
                <a:latin typeface="Lato"/>
                <a:ea typeface="Lato"/>
                <a:cs typeface="Lato"/>
                <a:sym typeface="Lato"/>
              </a:rPr>
              <a:t>Freedom to create sets of words that can target some theoretical construct </a:t>
            </a:r>
            <a:endParaRPr sz="1450">
              <a:solidFill>
                <a:schemeClr val="dk1"/>
              </a:solidFill>
              <a:latin typeface="Lato"/>
              <a:ea typeface="Lato"/>
              <a:cs typeface="Lato"/>
              <a:sym typeface="Lato"/>
            </a:endParaRPr>
          </a:p>
          <a:p>
            <a:pPr indent="-320675" lvl="0" marL="457200" rtl="0" algn="l">
              <a:lnSpc>
                <a:spcPct val="115000"/>
              </a:lnSpc>
              <a:spcBef>
                <a:spcPts val="0"/>
              </a:spcBef>
              <a:spcAft>
                <a:spcPts val="0"/>
              </a:spcAft>
              <a:buClr>
                <a:schemeClr val="dk1"/>
              </a:buClr>
              <a:buSzPts val="1450"/>
              <a:buFont typeface="Lato"/>
              <a:buChar char="●"/>
            </a:pPr>
            <a:r>
              <a:rPr lang="en" sz="1450">
                <a:solidFill>
                  <a:schemeClr val="dk1"/>
                </a:solidFill>
                <a:latin typeface="Lato"/>
                <a:ea typeface="Lato"/>
                <a:cs typeface="Lato"/>
                <a:sym typeface="Lato"/>
              </a:rPr>
              <a:t>Empirically validated (e.g., Graham, et al., 2009 )</a:t>
            </a:r>
            <a:endParaRPr sz="1450">
              <a:solidFill>
                <a:schemeClr val="dk1"/>
              </a:solidFill>
              <a:latin typeface="Lato"/>
              <a:ea typeface="Lato"/>
              <a:cs typeface="Lato"/>
              <a:sym typeface="Lato"/>
            </a:endParaRPr>
          </a:p>
          <a:p>
            <a:pPr indent="0" lvl="0" marL="0" rtl="0" algn="l">
              <a:lnSpc>
                <a:spcPct val="115000"/>
              </a:lnSpc>
              <a:spcBef>
                <a:spcPts val="1200"/>
              </a:spcBef>
              <a:spcAft>
                <a:spcPts val="1200"/>
              </a:spcAft>
              <a:buSzPts val="1800"/>
              <a:buNone/>
            </a:pPr>
            <a:r>
              <a:t/>
            </a:r>
            <a:endParaRPr sz="1450">
              <a:solidFill>
                <a:schemeClr val="dk1"/>
              </a:solidFill>
              <a:latin typeface="Lato"/>
              <a:ea typeface="Lato"/>
              <a:cs typeface="Lato"/>
              <a:sym typeface="Lato"/>
            </a:endParaRPr>
          </a:p>
        </p:txBody>
      </p:sp>
      <p:sp>
        <p:nvSpPr>
          <p:cNvPr id="100" name="Google Shape;100;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0" st="0"/>
                                            </p:txEl>
                                          </p:spTgt>
                                        </p:tgtEl>
                                        <p:attrNameLst>
                                          <p:attrName>style.visibility</p:attrName>
                                        </p:attrNameLst>
                                      </p:cBhvr>
                                      <p:to>
                                        <p:strVal val="visible"/>
                                      </p:to>
                                    </p:set>
                                    <p:animEffect filter="fade" transition="in">
                                      <p:cBhvr>
                                        <p:cTn dur="1"/>
                                        <p:tgtEl>
                                          <p:spTgt spid="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1" st="1"/>
                                            </p:txEl>
                                          </p:spTgt>
                                        </p:tgtEl>
                                        <p:attrNameLst>
                                          <p:attrName>style.visibility</p:attrName>
                                        </p:attrNameLst>
                                      </p:cBhvr>
                                      <p:to>
                                        <p:strVal val="visible"/>
                                      </p:to>
                                    </p:set>
                                    <p:animEffect filter="fade" transition="in">
                                      <p:cBhvr>
                                        <p:cTn dur="1"/>
                                        <p:tgtEl>
                                          <p:spTgt spid="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2" st="2"/>
                                            </p:txEl>
                                          </p:spTgt>
                                        </p:tgtEl>
                                        <p:attrNameLst>
                                          <p:attrName>style.visibility</p:attrName>
                                        </p:attrNameLst>
                                      </p:cBhvr>
                                      <p:to>
                                        <p:strVal val="visible"/>
                                      </p:to>
                                    </p:set>
                                    <p:animEffect filter="fade" transition="in">
                                      <p:cBhvr>
                                        <p:cTn dur="1"/>
                                        <p:tgtEl>
                                          <p:spTgt spid="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3" st="3"/>
                                            </p:txEl>
                                          </p:spTgt>
                                        </p:tgtEl>
                                        <p:attrNameLst>
                                          <p:attrName>style.visibility</p:attrName>
                                        </p:attrNameLst>
                                      </p:cBhvr>
                                      <p:to>
                                        <p:strVal val="visible"/>
                                      </p:to>
                                    </p:set>
                                    <p:animEffect filter="fade" transition="in">
                                      <p:cBhvr>
                                        <p:cTn dur="1"/>
                                        <p:tgtEl>
                                          <p:spTgt spid="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4" st="4"/>
                                            </p:txEl>
                                          </p:spTgt>
                                        </p:tgtEl>
                                        <p:attrNameLst>
                                          <p:attrName>style.visibility</p:attrName>
                                        </p:attrNameLst>
                                      </p:cBhvr>
                                      <p:to>
                                        <p:strVal val="visible"/>
                                      </p:to>
                                    </p:set>
                                    <p:animEffect filter="fade" transition="in">
                                      <p:cBhvr>
                                        <p:cTn dur="1"/>
                                        <p:tgtEl>
                                          <p:spTgt spid="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5" st="5"/>
                                            </p:txEl>
                                          </p:spTgt>
                                        </p:tgtEl>
                                        <p:attrNameLst>
                                          <p:attrName>style.visibility</p:attrName>
                                        </p:attrNameLst>
                                      </p:cBhvr>
                                      <p:to>
                                        <p:strVal val="visible"/>
                                      </p:to>
                                    </p:set>
                                    <p:animEffect filter="fade" transition="in">
                                      <p:cBhvr>
                                        <p:cTn dur="1"/>
                                        <p:tgtEl>
                                          <p:spTgt spid="9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6" st="6"/>
                                            </p:txEl>
                                          </p:spTgt>
                                        </p:tgtEl>
                                        <p:attrNameLst>
                                          <p:attrName>style.visibility</p:attrName>
                                        </p:attrNameLst>
                                      </p:cBhvr>
                                      <p:to>
                                        <p:strVal val="visible"/>
                                      </p:to>
                                    </p:set>
                                    <p:animEffect filter="fade" transition="in">
                                      <p:cBhvr>
                                        <p:cTn dur="1"/>
                                        <p:tgtEl>
                                          <p:spTgt spid="9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xEl>
                                              <p:pRg end="7" st="7"/>
                                            </p:txEl>
                                          </p:spTgt>
                                        </p:tgtEl>
                                        <p:attrNameLst>
                                          <p:attrName>style.visibility</p:attrName>
                                        </p:attrNameLst>
                                      </p:cBhvr>
                                      <p:to>
                                        <p:strVal val="visible"/>
                                      </p:to>
                                    </p:set>
                                    <p:animEffect filter="fade" transition="in">
                                      <p:cBhvr>
                                        <p:cTn dur="1"/>
                                        <p:tgtEl>
                                          <p:spTgt spid="99">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20f1da34adb_0_1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Relevance to Personality Psychology</a:t>
            </a:r>
            <a:endParaRPr>
              <a:latin typeface="Lato"/>
              <a:ea typeface="Lato"/>
              <a:cs typeface="Lato"/>
              <a:sym typeface="Lato"/>
            </a:endParaRPr>
          </a:p>
        </p:txBody>
      </p:sp>
      <p:sp>
        <p:nvSpPr>
          <p:cNvPr id="582" name="Google Shape;582;g20f1da34adb_0_1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1200"/>
              </a:spcBef>
              <a:spcAft>
                <a:spcPts val="0"/>
              </a:spcAft>
              <a:buSzPts val="1800"/>
              <a:buFont typeface="Lato"/>
              <a:buChar char="●"/>
            </a:pPr>
            <a:r>
              <a:rPr lang="en">
                <a:latin typeface="Lato"/>
                <a:ea typeface="Lato"/>
                <a:cs typeface="Lato"/>
                <a:sym typeface="Lato"/>
              </a:rPr>
              <a:t>If anyone knows how to develop good psychometric scales, it’s you folks (and uhhh… not social psychologists), so enjoy CCR! </a:t>
            </a:r>
            <a:endParaRPr>
              <a:latin typeface="Lato"/>
              <a:ea typeface="Lato"/>
              <a:cs typeface="Lato"/>
              <a:sym typeface="Lato"/>
            </a:endParaRPr>
          </a:p>
        </p:txBody>
      </p:sp>
      <p:sp>
        <p:nvSpPr>
          <p:cNvPr id="583" name="Google Shape;583;g20f1da34adb_0_1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20f1da34adb_0_1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Relevance to Cultural Psychology</a:t>
            </a:r>
            <a:endParaRPr>
              <a:latin typeface="Lato"/>
              <a:ea typeface="Lato"/>
              <a:cs typeface="Lato"/>
              <a:sym typeface="Lato"/>
            </a:endParaRPr>
          </a:p>
        </p:txBody>
      </p:sp>
      <p:sp>
        <p:nvSpPr>
          <p:cNvPr id="589" name="Google Shape;589;g20f1da34adb_0_1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1200"/>
              </a:spcBef>
              <a:spcAft>
                <a:spcPts val="0"/>
              </a:spcAft>
              <a:buSzPts val="1800"/>
              <a:buFont typeface="Lato"/>
              <a:buChar char="●"/>
            </a:pPr>
            <a:r>
              <a:rPr lang="en">
                <a:latin typeface="Lato"/>
                <a:ea typeface="Lato"/>
                <a:cs typeface="Lato"/>
                <a:sym typeface="Lato"/>
              </a:rPr>
              <a:t>We have some evidence that CCR works pretty well with cultural orientation (e.g., Individualism, Collectivism) and the strength of norms (e.g., tightness-looseness)</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CCR is not dependent on English, and we already have access to language models for over 100 languages. So, the CCR pipeline can be easily applied to more than 100 languages without the pain of translation-back-translation.  </a:t>
            </a:r>
            <a:endParaRPr>
              <a:latin typeface="Lato"/>
              <a:ea typeface="Lato"/>
              <a:cs typeface="Lato"/>
              <a:sym typeface="Lato"/>
            </a:endParaRPr>
          </a:p>
        </p:txBody>
      </p:sp>
      <p:sp>
        <p:nvSpPr>
          <p:cNvPr id="590" name="Google Shape;590;g20f1da34adb_0_1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20f1da34adb_0_1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Relevance to Historical Psychology</a:t>
            </a:r>
            <a:endParaRPr>
              <a:latin typeface="Lato"/>
              <a:ea typeface="Lato"/>
              <a:cs typeface="Lato"/>
              <a:sym typeface="Lato"/>
            </a:endParaRPr>
          </a:p>
        </p:txBody>
      </p:sp>
      <p:sp>
        <p:nvSpPr>
          <p:cNvPr id="596" name="Google Shape;596;g20f1da34adb_0_1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1200"/>
              </a:spcBef>
              <a:spcAft>
                <a:spcPts val="0"/>
              </a:spcAft>
              <a:buSzPts val="1800"/>
              <a:buFont typeface="Lato"/>
              <a:buChar char="●"/>
            </a:pPr>
            <a:r>
              <a:rPr lang="en">
                <a:latin typeface="Lato"/>
                <a:ea typeface="Lato"/>
                <a:cs typeface="Lato"/>
                <a:sym typeface="Lato"/>
              </a:rPr>
              <a:t>Much of historical psychology has relied on word counting, but we know about semantic shift, and how language use changes across time.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Using CCR in historical corpora can help ameliorate this issue</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Also, if you don’t want to use contemporary </a:t>
            </a:r>
            <a:r>
              <a:rPr lang="en">
                <a:latin typeface="Lato"/>
                <a:ea typeface="Lato"/>
                <a:cs typeface="Lato"/>
                <a:sym typeface="Lato"/>
              </a:rPr>
              <a:t>psychometric</a:t>
            </a:r>
            <a:r>
              <a:rPr lang="en">
                <a:latin typeface="Lato"/>
                <a:ea typeface="Lato"/>
                <a:cs typeface="Lato"/>
                <a:sym typeface="Lato"/>
              </a:rPr>
              <a:t> scales to measure a historical construct, you can just use a short description or multiple declarative sentences and put them into the CCR pipeline (but this needs to be validated in the future)  </a:t>
            </a:r>
            <a:endParaRPr>
              <a:latin typeface="Lato"/>
              <a:ea typeface="Lato"/>
              <a:cs typeface="Lato"/>
              <a:sym typeface="Lato"/>
            </a:endParaRPr>
          </a:p>
        </p:txBody>
      </p:sp>
      <p:sp>
        <p:nvSpPr>
          <p:cNvPr id="597" name="Google Shape;597;g20f1da34adb_0_1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210e84043d5_0_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603" name="Google Shape;603;g210e84043d5_0_0"/>
          <p:cNvPicPr preferRelativeResize="0"/>
          <p:nvPr/>
        </p:nvPicPr>
        <p:blipFill>
          <a:blip r:embed="rId3">
            <a:alphaModFix/>
          </a:blip>
          <a:stretch>
            <a:fillRect/>
          </a:stretch>
        </p:blipFill>
        <p:spPr>
          <a:xfrm>
            <a:off x="3143250" y="1143000"/>
            <a:ext cx="2857500" cy="2857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20f1da34adb_0_20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Break!!</a:t>
            </a:r>
            <a:endParaRPr/>
          </a:p>
        </p:txBody>
      </p:sp>
      <p:sp>
        <p:nvSpPr>
          <p:cNvPr id="609" name="Google Shape;609;g20f1da34adb_0_20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610" name="Google Shape;610;g20f1da34adb_0_20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sp>
        <p:nvSpPr>
          <p:cNvPr id="611" name="Google Shape;611;g20f1da34adb_0_2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213cca18373_0_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 </a:t>
            </a:r>
            <a:endParaRPr/>
          </a:p>
        </p:txBody>
      </p:sp>
      <p:sp>
        <p:nvSpPr>
          <p:cNvPr id="617" name="Google Shape;617;g213cca18373_0_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618" name="Google Shape;618;g213cca18373_0_6"/>
          <p:cNvPicPr preferRelativeResize="0"/>
          <p:nvPr/>
        </p:nvPicPr>
        <p:blipFill>
          <a:blip r:embed="rId3">
            <a:alphaModFix/>
          </a:blip>
          <a:stretch>
            <a:fillRect/>
          </a:stretch>
        </p:blipFill>
        <p:spPr>
          <a:xfrm>
            <a:off x="8115300" y="0"/>
            <a:ext cx="1028700" cy="1352550"/>
          </a:xfrm>
          <a:prstGeom prst="rect">
            <a:avLst/>
          </a:prstGeom>
          <a:noFill/>
          <a:ln>
            <a:noFill/>
          </a:ln>
        </p:spPr>
      </p:pic>
      <p:pic>
        <p:nvPicPr>
          <p:cNvPr id="619" name="Google Shape;619;g213cca18373_0_6"/>
          <p:cNvPicPr preferRelativeResize="0"/>
          <p:nvPr/>
        </p:nvPicPr>
        <p:blipFill>
          <a:blip r:embed="rId4">
            <a:alphaModFix/>
          </a:blip>
          <a:stretch>
            <a:fillRect/>
          </a:stretch>
        </p:blipFill>
        <p:spPr>
          <a:xfrm>
            <a:off x="2291788" y="1209675"/>
            <a:ext cx="4560429" cy="2724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Psychological Measurement using Text</a:t>
            </a:r>
            <a:endParaRPr>
              <a:latin typeface="Lato"/>
              <a:ea typeface="Lato"/>
              <a:cs typeface="Lato"/>
              <a:sym typeface="Lato"/>
            </a:endParaRPr>
          </a:p>
        </p:txBody>
      </p:sp>
      <p:sp>
        <p:nvSpPr>
          <p:cNvPr id="106" name="Google Shape;106;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20675" lvl="0" marL="457200" rtl="0" algn="l">
              <a:lnSpc>
                <a:spcPct val="115000"/>
              </a:lnSpc>
              <a:spcBef>
                <a:spcPts val="0"/>
              </a:spcBef>
              <a:spcAft>
                <a:spcPts val="0"/>
              </a:spcAft>
              <a:buClr>
                <a:schemeClr val="dk1"/>
              </a:buClr>
              <a:buSzPts val="1450"/>
              <a:buFont typeface="Lato"/>
              <a:buChar char="●"/>
            </a:pPr>
            <a:r>
              <a:rPr i="1" lang="en" sz="1450">
                <a:solidFill>
                  <a:schemeClr val="dk1"/>
                </a:solidFill>
                <a:latin typeface="Lato"/>
                <a:ea typeface="Lato"/>
                <a:cs typeface="Lato"/>
                <a:sym typeface="Lato"/>
              </a:rPr>
              <a:t>I am </a:t>
            </a:r>
            <a:r>
              <a:rPr i="1" lang="en" sz="1450">
                <a:solidFill>
                  <a:srgbClr val="D1282E"/>
                </a:solidFill>
                <a:latin typeface="Lato"/>
                <a:ea typeface="Lato"/>
                <a:cs typeface="Lato"/>
                <a:sym typeface="Lato"/>
              </a:rPr>
              <a:t>happy</a:t>
            </a:r>
            <a:r>
              <a:rPr i="1" lang="en" sz="1450">
                <a:solidFill>
                  <a:schemeClr val="dk1"/>
                </a:solidFill>
                <a:latin typeface="Lato"/>
                <a:ea typeface="Lato"/>
                <a:cs typeface="Lato"/>
                <a:sym typeface="Lato"/>
              </a:rPr>
              <a:t> when i see my cat. </a:t>
            </a:r>
            <a:r>
              <a:rPr lang="en" sz="1450">
                <a:solidFill>
                  <a:schemeClr val="dk1"/>
                </a:solidFill>
                <a:latin typeface="Lato"/>
                <a:ea typeface="Lato"/>
                <a:cs typeface="Lato"/>
                <a:sym typeface="Lato"/>
              </a:rPr>
              <a:t>(⅛ = 0.125 on happiness)</a:t>
            </a:r>
            <a:endParaRPr sz="1450">
              <a:solidFill>
                <a:schemeClr val="dk1"/>
              </a:solidFill>
              <a:latin typeface="Lato"/>
              <a:ea typeface="Lato"/>
              <a:cs typeface="Lato"/>
              <a:sym typeface="Lato"/>
            </a:endParaRPr>
          </a:p>
          <a:p>
            <a:pPr indent="-320675" lvl="0" marL="457200" rtl="0" algn="l">
              <a:lnSpc>
                <a:spcPct val="115000"/>
              </a:lnSpc>
              <a:spcBef>
                <a:spcPts val="0"/>
              </a:spcBef>
              <a:spcAft>
                <a:spcPts val="0"/>
              </a:spcAft>
              <a:buClr>
                <a:schemeClr val="dk1"/>
              </a:buClr>
              <a:buSzPts val="1450"/>
              <a:buFont typeface="Lato"/>
              <a:buChar char="●"/>
            </a:pPr>
            <a:r>
              <a:rPr i="1" lang="en" sz="1450">
                <a:solidFill>
                  <a:schemeClr val="dk1"/>
                </a:solidFill>
                <a:latin typeface="Lato"/>
                <a:ea typeface="Lato"/>
                <a:cs typeface="Lato"/>
                <a:sym typeface="Lato"/>
              </a:rPr>
              <a:t>I am </a:t>
            </a:r>
            <a:r>
              <a:rPr i="1" lang="en" sz="1450" u="sng">
                <a:solidFill>
                  <a:schemeClr val="dk1"/>
                </a:solidFill>
                <a:latin typeface="Lato"/>
                <a:ea typeface="Lato"/>
                <a:cs typeface="Lato"/>
                <a:sym typeface="Lato"/>
              </a:rPr>
              <a:t>on cloud nine</a:t>
            </a:r>
            <a:r>
              <a:rPr i="1" lang="en" sz="1450">
                <a:solidFill>
                  <a:schemeClr val="dk1"/>
                </a:solidFill>
                <a:latin typeface="Lato"/>
                <a:ea typeface="Lato"/>
                <a:cs typeface="Lato"/>
                <a:sym typeface="Lato"/>
              </a:rPr>
              <a:t> when I see my cat.</a:t>
            </a:r>
            <a:r>
              <a:rPr lang="en" sz="1450">
                <a:solidFill>
                  <a:schemeClr val="dk1"/>
                </a:solidFill>
                <a:latin typeface="Lato"/>
                <a:ea typeface="Lato"/>
                <a:cs typeface="Lato"/>
                <a:sym typeface="Lato"/>
              </a:rPr>
              <a:t> (0)</a:t>
            </a:r>
            <a:endParaRPr sz="1450">
              <a:solidFill>
                <a:schemeClr val="dk1"/>
              </a:solidFill>
              <a:latin typeface="Lato"/>
              <a:ea typeface="Lato"/>
              <a:cs typeface="Lato"/>
              <a:sym typeface="Lato"/>
            </a:endParaRPr>
          </a:p>
          <a:p>
            <a:pPr indent="-320675" lvl="0" marL="457200" rtl="0" algn="l">
              <a:lnSpc>
                <a:spcPct val="115000"/>
              </a:lnSpc>
              <a:spcBef>
                <a:spcPts val="0"/>
              </a:spcBef>
              <a:spcAft>
                <a:spcPts val="0"/>
              </a:spcAft>
              <a:buClr>
                <a:schemeClr val="dk1"/>
              </a:buClr>
              <a:buSzPts val="1450"/>
              <a:buFont typeface="Lato"/>
              <a:buChar char="●"/>
            </a:pPr>
            <a:r>
              <a:rPr i="1" lang="en" sz="1450">
                <a:solidFill>
                  <a:schemeClr val="dk1"/>
                </a:solidFill>
                <a:latin typeface="Lato"/>
                <a:ea typeface="Lato"/>
                <a:cs typeface="Lato"/>
                <a:sym typeface="Lato"/>
              </a:rPr>
              <a:t>I am soooo </a:t>
            </a:r>
            <a:r>
              <a:rPr i="1" lang="en" sz="1450" u="sng">
                <a:solidFill>
                  <a:schemeClr val="dk1"/>
                </a:solidFill>
                <a:latin typeface="Lato"/>
                <a:ea typeface="Lato"/>
                <a:cs typeface="Lato"/>
                <a:sym typeface="Lato"/>
              </a:rPr>
              <a:t>happyyyy</a:t>
            </a:r>
            <a:r>
              <a:rPr i="1" lang="en" sz="1450">
                <a:solidFill>
                  <a:schemeClr val="dk1"/>
                </a:solidFill>
                <a:latin typeface="Lato"/>
                <a:ea typeface="Lato"/>
                <a:cs typeface="Lato"/>
                <a:sym typeface="Lato"/>
              </a:rPr>
              <a:t> when I see my cat.</a:t>
            </a:r>
            <a:r>
              <a:rPr lang="en" sz="1450">
                <a:solidFill>
                  <a:schemeClr val="dk1"/>
                </a:solidFill>
                <a:latin typeface="Lato"/>
                <a:ea typeface="Lato"/>
                <a:cs typeface="Lato"/>
                <a:sym typeface="Lato"/>
              </a:rPr>
              <a:t> (0)</a:t>
            </a:r>
            <a:endParaRPr sz="1450">
              <a:solidFill>
                <a:schemeClr val="dk1"/>
              </a:solidFill>
              <a:latin typeface="Lato"/>
              <a:ea typeface="Lato"/>
              <a:cs typeface="Lato"/>
              <a:sym typeface="Lato"/>
            </a:endParaRPr>
          </a:p>
          <a:p>
            <a:pPr indent="0" lvl="0" marL="0" rtl="0" algn="l">
              <a:lnSpc>
                <a:spcPct val="115000"/>
              </a:lnSpc>
              <a:spcBef>
                <a:spcPts val="1200"/>
              </a:spcBef>
              <a:spcAft>
                <a:spcPts val="0"/>
              </a:spcAft>
              <a:buSzPts val="1800"/>
              <a:buNone/>
            </a:pPr>
            <a:r>
              <a:rPr lang="en" sz="1450">
                <a:solidFill>
                  <a:schemeClr val="dk1"/>
                </a:solidFill>
                <a:latin typeface="Lato"/>
                <a:ea typeface="Lato"/>
                <a:cs typeface="Lato"/>
                <a:sym typeface="Lato"/>
              </a:rPr>
              <a:t>Psychologically, the person is expressing the same positive affect in all three sentences. </a:t>
            </a:r>
            <a:endParaRPr sz="1450">
              <a:solidFill>
                <a:schemeClr val="dk1"/>
              </a:solidFill>
              <a:latin typeface="Lato"/>
              <a:ea typeface="Lato"/>
              <a:cs typeface="Lato"/>
              <a:sym typeface="Lato"/>
            </a:endParaRPr>
          </a:p>
          <a:p>
            <a:pPr indent="0" lvl="0" marL="0" rtl="0" algn="l">
              <a:lnSpc>
                <a:spcPct val="115000"/>
              </a:lnSpc>
              <a:spcBef>
                <a:spcPts val="1200"/>
              </a:spcBef>
              <a:spcAft>
                <a:spcPts val="1200"/>
              </a:spcAft>
              <a:buSzPts val="1800"/>
              <a:buNone/>
            </a:pPr>
            <a:r>
              <a:rPr lang="en" sz="1450">
                <a:solidFill>
                  <a:schemeClr val="dk1"/>
                </a:solidFill>
                <a:latin typeface="Lato"/>
                <a:ea typeface="Lato"/>
                <a:cs typeface="Lato"/>
                <a:sym typeface="Lato"/>
              </a:rPr>
              <a:t>Word-counting methods fail to capture this sentiment in the second and third sentences.</a:t>
            </a:r>
            <a:endParaRPr sz="1450">
              <a:solidFill>
                <a:schemeClr val="dk1"/>
              </a:solidFill>
              <a:latin typeface="Lato"/>
              <a:ea typeface="Lato"/>
              <a:cs typeface="Lato"/>
              <a:sym typeface="Lato"/>
            </a:endParaRPr>
          </a:p>
        </p:txBody>
      </p:sp>
      <p:sp>
        <p:nvSpPr>
          <p:cNvPr id="107" name="Google Shape;10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animEffect filter="fade" transition="in">
                                      <p:cBhvr>
                                        <p:cTn dur="1"/>
                                        <p:tgtEl>
                                          <p:spTgt spid="10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1" st="1"/>
                                            </p:txEl>
                                          </p:spTgt>
                                        </p:tgtEl>
                                        <p:attrNameLst>
                                          <p:attrName>style.visibility</p:attrName>
                                        </p:attrNameLst>
                                      </p:cBhvr>
                                      <p:to>
                                        <p:strVal val="visible"/>
                                      </p:to>
                                    </p:set>
                                    <p:animEffect filter="fade" transition="in">
                                      <p:cBhvr>
                                        <p:cTn dur="1"/>
                                        <p:tgtEl>
                                          <p:spTgt spid="10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2" st="2"/>
                                            </p:txEl>
                                          </p:spTgt>
                                        </p:tgtEl>
                                        <p:attrNameLst>
                                          <p:attrName>style.visibility</p:attrName>
                                        </p:attrNameLst>
                                      </p:cBhvr>
                                      <p:to>
                                        <p:strVal val="visible"/>
                                      </p:to>
                                    </p:set>
                                    <p:animEffect filter="fade" transition="in">
                                      <p:cBhvr>
                                        <p:cTn dur="1"/>
                                        <p:tgtEl>
                                          <p:spTgt spid="10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3" st="3"/>
                                            </p:txEl>
                                          </p:spTgt>
                                        </p:tgtEl>
                                        <p:attrNameLst>
                                          <p:attrName>style.visibility</p:attrName>
                                        </p:attrNameLst>
                                      </p:cBhvr>
                                      <p:to>
                                        <p:strVal val="visible"/>
                                      </p:to>
                                    </p:set>
                                    <p:animEffect filter="fade" transition="in">
                                      <p:cBhvr>
                                        <p:cTn dur="1"/>
                                        <p:tgtEl>
                                          <p:spTgt spid="10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xEl>
                                              <p:pRg end="4" st="4"/>
                                            </p:txEl>
                                          </p:spTgt>
                                        </p:tgtEl>
                                        <p:attrNameLst>
                                          <p:attrName>style.visibility</p:attrName>
                                        </p:attrNameLst>
                                      </p:cBhvr>
                                      <p:to>
                                        <p:strVal val="visible"/>
                                      </p:to>
                                    </p:set>
                                    <p:animEffect filter="fade" transition="in">
                                      <p:cBhvr>
                                        <p:cTn dur="1"/>
                                        <p:tgtEl>
                                          <p:spTgt spid="10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9285"/>
              <a:buFont typeface="Arial"/>
              <a:buNone/>
            </a:pPr>
            <a:r>
              <a:rPr lang="en">
                <a:latin typeface="Lato"/>
                <a:ea typeface="Lato"/>
                <a:cs typeface="Lato"/>
                <a:sym typeface="Lato"/>
              </a:rPr>
              <a:t>Psychological Measurement using Text</a:t>
            </a:r>
            <a:endParaRPr>
              <a:latin typeface="Lato"/>
              <a:ea typeface="Lato"/>
              <a:cs typeface="Lato"/>
              <a:sym typeface="Lato"/>
            </a:endParaRPr>
          </a:p>
          <a:p>
            <a:pPr indent="0" lvl="0" marL="0" rtl="0" algn="l">
              <a:lnSpc>
                <a:spcPct val="100000"/>
              </a:lnSpc>
              <a:spcBef>
                <a:spcPts val="0"/>
              </a:spcBef>
              <a:spcAft>
                <a:spcPts val="0"/>
              </a:spcAft>
              <a:buSzPct val="111111"/>
              <a:buNone/>
            </a:pPr>
            <a:r>
              <a:t/>
            </a:r>
            <a:endParaRPr>
              <a:latin typeface="Lato"/>
              <a:ea typeface="Lato"/>
              <a:cs typeface="Lato"/>
              <a:sym typeface="Lato"/>
            </a:endParaRPr>
          </a:p>
        </p:txBody>
      </p:sp>
      <p:sp>
        <p:nvSpPr>
          <p:cNvPr id="113" name="Google Shape;113;p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SzPct val="132352"/>
              <a:buNone/>
            </a:pPr>
            <a:r>
              <a:rPr b="1" lang="en" sz="1600">
                <a:solidFill>
                  <a:schemeClr val="dk1"/>
                </a:solidFill>
                <a:latin typeface="Lato"/>
                <a:ea typeface="Lato"/>
                <a:cs typeface="Lato"/>
                <a:sym typeface="Lato"/>
              </a:rPr>
              <a:t>Challenges for dictionary-based approaches: </a:t>
            </a:r>
            <a:endParaRPr b="1" sz="2000">
              <a:solidFill>
                <a:schemeClr val="dk1"/>
              </a:solidFill>
              <a:latin typeface="Lato"/>
              <a:ea typeface="Lato"/>
              <a:cs typeface="Lato"/>
              <a:sym typeface="Lato"/>
            </a:endParaRPr>
          </a:p>
          <a:p>
            <a:pPr indent="0" lvl="0" marL="457200" rtl="0" algn="l">
              <a:lnSpc>
                <a:spcPct val="100000"/>
              </a:lnSpc>
              <a:spcBef>
                <a:spcPts val="0"/>
              </a:spcBef>
              <a:spcAft>
                <a:spcPts val="0"/>
              </a:spcAft>
              <a:buSzPct val="105882"/>
              <a:buNone/>
            </a:pPr>
            <a:r>
              <a:t/>
            </a:r>
            <a:endParaRPr b="1" sz="2000">
              <a:solidFill>
                <a:schemeClr val="dk1"/>
              </a:solidFill>
              <a:latin typeface="Lato"/>
              <a:ea typeface="Lato"/>
              <a:cs typeface="Lato"/>
              <a:sym typeface="Lato"/>
            </a:endParaRPr>
          </a:p>
          <a:p>
            <a:pPr indent="-154940" lvl="1" marL="457200" rtl="0" algn="l">
              <a:lnSpc>
                <a:spcPct val="100000"/>
              </a:lnSpc>
              <a:spcBef>
                <a:spcPts val="0"/>
              </a:spcBef>
              <a:spcAft>
                <a:spcPts val="0"/>
              </a:spcAft>
              <a:buClr>
                <a:schemeClr val="dk1"/>
              </a:buClr>
              <a:buSzPct val="100000"/>
              <a:buFont typeface="Lato"/>
              <a:buChar char="•"/>
            </a:pPr>
            <a:r>
              <a:rPr lang="en" sz="1600">
                <a:solidFill>
                  <a:schemeClr val="dk1"/>
                </a:solidFill>
                <a:latin typeface="Lato"/>
                <a:ea typeface="Lato"/>
                <a:cs typeface="Lato"/>
                <a:sym typeface="Lato"/>
              </a:rPr>
              <a:t>Difficult to include all the words which may be relevant to a psychological category</a:t>
            </a:r>
            <a:endParaRPr sz="1600">
              <a:solidFill>
                <a:schemeClr val="dk1"/>
              </a:solidFill>
              <a:latin typeface="Lato"/>
              <a:ea typeface="Lato"/>
              <a:cs typeface="Lato"/>
              <a:sym typeface="Lato"/>
            </a:endParaRPr>
          </a:p>
          <a:p>
            <a:pPr indent="-327660" lvl="1" marL="800100" rtl="0" algn="l">
              <a:lnSpc>
                <a:spcPct val="115000"/>
              </a:lnSpc>
              <a:spcBef>
                <a:spcPts val="920"/>
              </a:spcBef>
              <a:spcAft>
                <a:spcPts val="0"/>
              </a:spcAft>
              <a:buClr>
                <a:schemeClr val="dk1"/>
              </a:buClr>
              <a:buSzPct val="100000"/>
              <a:buFont typeface="Lato"/>
              <a:buChar char="•"/>
            </a:pPr>
            <a:r>
              <a:rPr lang="en" sz="1600">
                <a:solidFill>
                  <a:schemeClr val="dk1"/>
                </a:solidFill>
                <a:latin typeface="Lato"/>
                <a:ea typeface="Lato"/>
                <a:cs typeface="Lato"/>
                <a:sym typeface="Lato"/>
              </a:rPr>
              <a:t>Blind to context: “I have never been happy in my life” vs. “I have never been this happy my life” </a:t>
            </a:r>
            <a:endParaRPr sz="1600">
              <a:solidFill>
                <a:schemeClr val="dk1"/>
              </a:solidFill>
              <a:latin typeface="Lato"/>
              <a:ea typeface="Lato"/>
              <a:cs typeface="Lato"/>
              <a:sym typeface="Lato"/>
            </a:endParaRPr>
          </a:p>
          <a:p>
            <a:pPr indent="-327660" lvl="1" marL="800100" rtl="0" algn="l">
              <a:lnSpc>
                <a:spcPct val="115000"/>
              </a:lnSpc>
              <a:spcBef>
                <a:spcPts val="920"/>
              </a:spcBef>
              <a:spcAft>
                <a:spcPts val="0"/>
              </a:spcAft>
              <a:buClr>
                <a:schemeClr val="dk1"/>
              </a:buClr>
              <a:buSzPct val="100000"/>
              <a:buFont typeface="Lato"/>
              <a:buChar char="•"/>
            </a:pPr>
            <a:r>
              <a:rPr lang="en" sz="1600">
                <a:solidFill>
                  <a:schemeClr val="dk1"/>
                </a:solidFill>
                <a:latin typeface="Lato"/>
                <a:ea typeface="Lato"/>
                <a:cs typeface="Lato"/>
                <a:sym typeface="Lato"/>
              </a:rPr>
              <a:t>Some concepts are not easily represented using single words </a:t>
            </a:r>
            <a:endParaRPr sz="1600">
              <a:solidFill>
                <a:schemeClr val="dk1"/>
              </a:solidFill>
              <a:latin typeface="Lato"/>
              <a:ea typeface="Lato"/>
              <a:cs typeface="Lato"/>
              <a:sym typeface="Lato"/>
            </a:endParaRPr>
          </a:p>
          <a:p>
            <a:pPr indent="-327660" lvl="1" marL="800100" rtl="0" algn="l">
              <a:lnSpc>
                <a:spcPct val="115000"/>
              </a:lnSpc>
              <a:spcBef>
                <a:spcPts val="920"/>
              </a:spcBef>
              <a:spcAft>
                <a:spcPts val="0"/>
              </a:spcAft>
              <a:buClr>
                <a:schemeClr val="dk1"/>
              </a:buClr>
              <a:buSzPct val="100000"/>
              <a:buFont typeface="Lato"/>
              <a:buChar char="•"/>
            </a:pPr>
            <a:r>
              <a:rPr lang="en" sz="1600">
                <a:solidFill>
                  <a:schemeClr val="dk1"/>
                </a:solidFill>
                <a:latin typeface="Lato"/>
                <a:ea typeface="Lato"/>
                <a:cs typeface="Lato"/>
                <a:sym typeface="Lato"/>
              </a:rPr>
              <a:t>Polysemy (e.g., bank: bank of a river; financial institution)</a:t>
            </a:r>
            <a:endParaRPr sz="1600">
              <a:solidFill>
                <a:schemeClr val="dk1"/>
              </a:solidFill>
              <a:latin typeface="Lato"/>
              <a:ea typeface="Lato"/>
              <a:cs typeface="Lato"/>
              <a:sym typeface="Lato"/>
            </a:endParaRPr>
          </a:p>
          <a:p>
            <a:pPr indent="-327660" lvl="1" marL="800100" rtl="0" algn="l">
              <a:lnSpc>
                <a:spcPct val="115000"/>
              </a:lnSpc>
              <a:spcBef>
                <a:spcPts val="320"/>
              </a:spcBef>
              <a:spcAft>
                <a:spcPts val="0"/>
              </a:spcAft>
              <a:buClr>
                <a:schemeClr val="dk1"/>
              </a:buClr>
              <a:buSzPct val="100000"/>
              <a:buFont typeface="Lato"/>
              <a:buChar char="•"/>
            </a:pPr>
            <a:r>
              <a:rPr lang="en" sz="1600">
                <a:solidFill>
                  <a:schemeClr val="dk1"/>
                </a:solidFill>
                <a:latin typeface="Lato"/>
                <a:ea typeface="Lato"/>
                <a:cs typeface="Lato"/>
                <a:sym typeface="Lato"/>
              </a:rPr>
              <a:t>Dictionaries may not capture all sociolects of words (e.g., African American English) </a:t>
            </a:r>
            <a:endParaRPr sz="2000">
              <a:solidFill>
                <a:schemeClr val="dk1"/>
              </a:solidFill>
              <a:latin typeface="Lato"/>
              <a:ea typeface="Lato"/>
              <a:cs typeface="Lato"/>
              <a:sym typeface="Lato"/>
            </a:endParaRPr>
          </a:p>
          <a:p>
            <a:pPr indent="-327660" lvl="1" marL="800100" rtl="0" algn="l">
              <a:lnSpc>
                <a:spcPct val="115000"/>
              </a:lnSpc>
              <a:spcBef>
                <a:spcPts val="320"/>
              </a:spcBef>
              <a:spcAft>
                <a:spcPts val="0"/>
              </a:spcAft>
              <a:buClr>
                <a:schemeClr val="dk1"/>
              </a:buClr>
              <a:buSzPct val="100000"/>
              <a:buFont typeface="Lato"/>
              <a:buChar char="•"/>
            </a:pPr>
            <a:r>
              <a:rPr lang="en" sz="1600">
                <a:solidFill>
                  <a:schemeClr val="dk1"/>
                </a:solidFill>
                <a:latin typeface="Lato"/>
                <a:ea typeface="Lato"/>
                <a:cs typeface="Lato"/>
                <a:sym typeface="Lato"/>
              </a:rPr>
              <a:t>Language is dynamic and generative even a theoretically universal dictionary would not remain so for long</a:t>
            </a:r>
            <a:endParaRPr sz="1600">
              <a:solidFill>
                <a:schemeClr val="dk1"/>
              </a:solidFill>
              <a:latin typeface="Lato"/>
              <a:ea typeface="Lato"/>
              <a:cs typeface="Lato"/>
              <a:sym typeface="Lato"/>
            </a:endParaRPr>
          </a:p>
          <a:p>
            <a:pPr indent="-200660" lvl="2" marL="1143000" rtl="0" algn="l">
              <a:lnSpc>
                <a:spcPct val="115000"/>
              </a:lnSpc>
              <a:spcBef>
                <a:spcPts val="320"/>
              </a:spcBef>
              <a:spcAft>
                <a:spcPts val="0"/>
              </a:spcAft>
              <a:buClr>
                <a:schemeClr val="dk1"/>
              </a:buClr>
              <a:buSzPct val="100000"/>
              <a:buFont typeface="Lato"/>
              <a:buChar char="•"/>
            </a:pPr>
            <a:r>
              <a:rPr lang="en" sz="1600">
                <a:solidFill>
                  <a:schemeClr val="dk1"/>
                </a:solidFill>
                <a:latin typeface="Lato"/>
                <a:ea typeface="Lato"/>
                <a:cs typeface="Lato"/>
                <a:sym typeface="Lato"/>
              </a:rPr>
              <a:t>This might undermine replicability of results in the long run</a:t>
            </a:r>
            <a:endParaRPr sz="1600">
              <a:solidFill>
                <a:schemeClr val="dk1"/>
              </a:solidFill>
              <a:latin typeface="Lato"/>
              <a:ea typeface="Lato"/>
              <a:cs typeface="Lato"/>
              <a:sym typeface="Lato"/>
            </a:endParaRPr>
          </a:p>
          <a:p>
            <a:pPr indent="-327660" lvl="1" marL="800100" rtl="0" algn="l">
              <a:lnSpc>
                <a:spcPct val="115000"/>
              </a:lnSpc>
              <a:spcBef>
                <a:spcPts val="320"/>
              </a:spcBef>
              <a:spcAft>
                <a:spcPts val="0"/>
              </a:spcAft>
              <a:buClr>
                <a:schemeClr val="dk1"/>
              </a:buClr>
              <a:buSzPct val="100000"/>
              <a:buFont typeface="Lato"/>
              <a:buChar char="•"/>
            </a:pPr>
            <a:r>
              <a:rPr lang="en" sz="1600">
                <a:solidFill>
                  <a:schemeClr val="dk1"/>
                </a:solidFill>
                <a:latin typeface="Lato"/>
                <a:ea typeface="Lato"/>
                <a:cs typeface="Lato"/>
                <a:sym typeface="Lato"/>
              </a:rPr>
              <a:t>While some words might be clearly indicative of a given pattern or opinion, others are only marginally so (“</a:t>
            </a:r>
            <a:r>
              <a:rPr i="1" lang="en" sz="1600">
                <a:solidFill>
                  <a:schemeClr val="dk1"/>
                </a:solidFill>
                <a:latin typeface="Lato"/>
                <a:ea typeface="Lato"/>
                <a:cs typeface="Lato"/>
                <a:sym typeface="Lato"/>
              </a:rPr>
              <a:t>reasoning</a:t>
            </a:r>
            <a:r>
              <a:rPr lang="en" sz="1600">
                <a:solidFill>
                  <a:schemeClr val="dk1"/>
                </a:solidFill>
                <a:latin typeface="Lato"/>
                <a:ea typeface="Lato"/>
                <a:cs typeface="Lato"/>
                <a:sym typeface="Lato"/>
              </a:rPr>
              <a:t>” is clearly about deliberative cognitive processes, but “</a:t>
            </a:r>
            <a:r>
              <a:rPr i="1" lang="en" sz="1600">
                <a:solidFill>
                  <a:schemeClr val="dk1"/>
                </a:solidFill>
                <a:latin typeface="Lato"/>
                <a:ea typeface="Lato"/>
                <a:cs typeface="Lato"/>
                <a:sym typeface="Lato"/>
              </a:rPr>
              <a:t>probably</a:t>
            </a:r>
            <a:r>
              <a:rPr lang="en" sz="1600">
                <a:solidFill>
                  <a:schemeClr val="dk1"/>
                </a:solidFill>
                <a:latin typeface="Lato"/>
                <a:ea typeface="Lato"/>
                <a:cs typeface="Lato"/>
                <a:sym typeface="Lato"/>
              </a:rPr>
              <a:t>” is only marginally indicating of deliberation).  </a:t>
            </a:r>
            <a:endParaRPr>
              <a:solidFill>
                <a:schemeClr val="dk1"/>
              </a:solidFill>
              <a:latin typeface="Lato"/>
              <a:ea typeface="Lato"/>
              <a:cs typeface="Lato"/>
              <a:sym typeface="Lato"/>
            </a:endParaRPr>
          </a:p>
        </p:txBody>
      </p:sp>
      <p:sp>
        <p:nvSpPr>
          <p:cNvPr id="114" name="Google Shape;11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animEffect filter="fade" transition="in">
                                      <p:cBhvr>
                                        <p:cTn dur="1"/>
                                        <p:tgtEl>
                                          <p:spTgt spid="1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animEffect filter="fade" transition="in">
                                      <p:cBhvr>
                                        <p:cTn dur="1"/>
                                        <p:tgtEl>
                                          <p:spTgt spid="1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animEffect filter="fade" transition="in">
                                      <p:cBhvr>
                                        <p:cTn dur="1"/>
                                        <p:tgtEl>
                                          <p:spTgt spid="1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3" st="3"/>
                                            </p:txEl>
                                          </p:spTgt>
                                        </p:tgtEl>
                                        <p:attrNameLst>
                                          <p:attrName>style.visibility</p:attrName>
                                        </p:attrNameLst>
                                      </p:cBhvr>
                                      <p:to>
                                        <p:strVal val="visible"/>
                                      </p:to>
                                    </p:set>
                                    <p:animEffect filter="fade" transition="in">
                                      <p:cBhvr>
                                        <p:cTn dur="1"/>
                                        <p:tgtEl>
                                          <p:spTgt spid="1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4" st="4"/>
                                            </p:txEl>
                                          </p:spTgt>
                                        </p:tgtEl>
                                        <p:attrNameLst>
                                          <p:attrName>style.visibility</p:attrName>
                                        </p:attrNameLst>
                                      </p:cBhvr>
                                      <p:to>
                                        <p:strVal val="visible"/>
                                      </p:to>
                                    </p:set>
                                    <p:animEffect filter="fade" transition="in">
                                      <p:cBhvr>
                                        <p:cTn dur="1"/>
                                        <p:tgtEl>
                                          <p:spTgt spid="11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5" st="5"/>
                                            </p:txEl>
                                          </p:spTgt>
                                        </p:tgtEl>
                                        <p:attrNameLst>
                                          <p:attrName>style.visibility</p:attrName>
                                        </p:attrNameLst>
                                      </p:cBhvr>
                                      <p:to>
                                        <p:strVal val="visible"/>
                                      </p:to>
                                    </p:set>
                                    <p:animEffect filter="fade" transition="in">
                                      <p:cBhvr>
                                        <p:cTn dur="1"/>
                                        <p:tgtEl>
                                          <p:spTgt spid="11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6" st="6"/>
                                            </p:txEl>
                                          </p:spTgt>
                                        </p:tgtEl>
                                        <p:attrNameLst>
                                          <p:attrName>style.visibility</p:attrName>
                                        </p:attrNameLst>
                                      </p:cBhvr>
                                      <p:to>
                                        <p:strVal val="visible"/>
                                      </p:to>
                                    </p:set>
                                    <p:animEffect filter="fade" transition="in">
                                      <p:cBhvr>
                                        <p:cTn dur="1"/>
                                        <p:tgtEl>
                                          <p:spTgt spid="11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7" st="7"/>
                                            </p:txEl>
                                          </p:spTgt>
                                        </p:tgtEl>
                                        <p:attrNameLst>
                                          <p:attrName>style.visibility</p:attrName>
                                        </p:attrNameLst>
                                      </p:cBhvr>
                                      <p:to>
                                        <p:strVal val="visible"/>
                                      </p:to>
                                    </p:set>
                                    <p:animEffect filter="fade" transition="in">
                                      <p:cBhvr>
                                        <p:cTn dur="1"/>
                                        <p:tgtEl>
                                          <p:spTgt spid="11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8" st="8"/>
                                            </p:txEl>
                                          </p:spTgt>
                                        </p:tgtEl>
                                        <p:attrNameLst>
                                          <p:attrName>style.visibility</p:attrName>
                                        </p:attrNameLst>
                                      </p:cBhvr>
                                      <p:to>
                                        <p:strVal val="visible"/>
                                      </p:to>
                                    </p:set>
                                    <p:animEffect filter="fade" transition="in">
                                      <p:cBhvr>
                                        <p:cTn dur="1"/>
                                        <p:tgtEl>
                                          <p:spTgt spid="11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xEl>
                                              <p:pRg end="9" st="9"/>
                                            </p:txEl>
                                          </p:spTgt>
                                        </p:tgtEl>
                                        <p:attrNameLst>
                                          <p:attrName>style.visibility</p:attrName>
                                        </p:attrNameLst>
                                      </p:cBhvr>
                                      <p:to>
                                        <p:strVal val="visible"/>
                                      </p:to>
                                    </p:set>
                                    <p:animEffect filter="fade" transition="in">
                                      <p:cBhvr>
                                        <p:cTn dur="1"/>
                                        <p:tgtEl>
                                          <p:spTgt spid="113">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latin typeface="Lato"/>
                <a:ea typeface="Lato"/>
                <a:cs typeface="Lato"/>
                <a:sym typeface="Lato"/>
              </a:rPr>
              <a:t>Going beyond words-as-atomic-units</a:t>
            </a:r>
            <a:endParaRPr>
              <a:latin typeface="Lato"/>
              <a:ea typeface="Lato"/>
              <a:cs typeface="Lato"/>
              <a:sym typeface="Lato"/>
            </a:endParaRPr>
          </a:p>
        </p:txBody>
      </p:sp>
      <p:sp>
        <p:nvSpPr>
          <p:cNvPr id="120" name="Google Shape;120;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a:latin typeface="Lato"/>
                <a:ea typeface="Lato"/>
                <a:cs typeface="Lato"/>
                <a:sym typeface="Lato"/>
              </a:rPr>
              <a:t>What if we could capture the </a:t>
            </a:r>
            <a:r>
              <a:rPr lang="en" u="sng">
                <a:latin typeface="Lato"/>
                <a:ea typeface="Lato"/>
                <a:cs typeface="Lato"/>
                <a:sym typeface="Lato"/>
              </a:rPr>
              <a:t>meaning</a:t>
            </a:r>
            <a:r>
              <a:rPr lang="en">
                <a:latin typeface="Lato"/>
                <a:ea typeface="Lato"/>
                <a:cs typeface="Lato"/>
                <a:sym typeface="Lato"/>
              </a:rPr>
              <a:t> of a psychological category, instead of coming up with a bunch of words? </a:t>
            </a:r>
            <a:endParaRPr>
              <a:latin typeface="Lato"/>
              <a:ea typeface="Lato"/>
              <a:cs typeface="Lato"/>
              <a:sym typeface="Lato"/>
            </a:endParaRPr>
          </a:p>
          <a:p>
            <a:pPr indent="0" lvl="0" marL="0" rtl="0" algn="l">
              <a:lnSpc>
                <a:spcPct val="115000"/>
              </a:lnSpc>
              <a:spcBef>
                <a:spcPts val="1200"/>
              </a:spcBef>
              <a:spcAft>
                <a:spcPts val="0"/>
              </a:spcAft>
              <a:buSzPts val="1800"/>
              <a:buNone/>
            </a:pPr>
            <a:r>
              <a:rPr b="1" lang="en">
                <a:latin typeface="Lato"/>
                <a:ea typeface="Lato"/>
                <a:cs typeface="Lato"/>
                <a:sym typeface="Lato"/>
              </a:rPr>
              <a:t>Distributed Representations</a:t>
            </a:r>
            <a:r>
              <a:rPr lang="en">
                <a:latin typeface="Lato"/>
                <a:ea typeface="Lato"/>
                <a:cs typeface="Lato"/>
                <a:sym typeface="Lato"/>
              </a:rPr>
              <a:t> do exactly that! </a:t>
            </a:r>
            <a:endParaRPr>
              <a:latin typeface="Lato"/>
              <a:ea typeface="Lato"/>
              <a:cs typeface="Lato"/>
              <a:sym typeface="Lato"/>
            </a:endParaRPr>
          </a:p>
          <a:p>
            <a:pPr indent="0" lvl="0" marL="0" rtl="0" algn="l">
              <a:lnSpc>
                <a:spcPct val="115000"/>
              </a:lnSpc>
              <a:spcBef>
                <a:spcPts val="1200"/>
              </a:spcBef>
              <a:spcAft>
                <a:spcPts val="0"/>
              </a:spcAft>
              <a:buSzPts val="1800"/>
              <a:buNone/>
            </a:pPr>
            <a:r>
              <a:rPr lang="en">
                <a:latin typeface="Lato"/>
                <a:ea typeface="Lato"/>
                <a:cs typeface="Lato"/>
                <a:sym typeface="Lato"/>
              </a:rPr>
              <a:t>Latent Semantic Analysis (LSA) (Deerwester, et al. 1990):</a:t>
            </a:r>
            <a:endParaRPr>
              <a:latin typeface="Lato"/>
              <a:ea typeface="Lato"/>
              <a:cs typeface="Lato"/>
              <a:sym typeface="Lato"/>
            </a:endParaRPr>
          </a:p>
          <a:p>
            <a:pPr indent="-342900" lvl="0" marL="457200" rtl="0" algn="l">
              <a:lnSpc>
                <a:spcPct val="115000"/>
              </a:lnSpc>
              <a:spcBef>
                <a:spcPts val="1200"/>
              </a:spcBef>
              <a:spcAft>
                <a:spcPts val="0"/>
              </a:spcAft>
              <a:buSzPts val="1800"/>
              <a:buFont typeface="Lato"/>
              <a:buChar char="●"/>
            </a:pPr>
            <a:r>
              <a:rPr lang="en">
                <a:latin typeface="Lato"/>
                <a:ea typeface="Lato"/>
                <a:cs typeface="Lato"/>
                <a:sym typeface="Lato"/>
              </a:rPr>
              <a:t>Emerged from psychology on word meaning and language learning (Landauer &amp; Dumais, 1997, Psych Review)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Creates a space where words that occur in the same documents are pulled closer together in the resulting space. </a:t>
            </a:r>
            <a:endParaRPr>
              <a:latin typeface="Lato"/>
              <a:ea typeface="Lato"/>
              <a:cs typeface="Lato"/>
              <a:sym typeface="Lato"/>
            </a:endParaRPr>
          </a:p>
          <a:p>
            <a:pPr indent="-342900" lvl="0" marL="457200" rtl="0" algn="l">
              <a:lnSpc>
                <a:spcPct val="115000"/>
              </a:lnSpc>
              <a:spcBef>
                <a:spcPts val="0"/>
              </a:spcBef>
              <a:spcAft>
                <a:spcPts val="0"/>
              </a:spcAft>
              <a:buSzPts val="1800"/>
              <a:buFont typeface="Lato"/>
              <a:buChar char="●"/>
            </a:pPr>
            <a:r>
              <a:rPr lang="en">
                <a:latin typeface="Lato"/>
                <a:ea typeface="Lato"/>
                <a:cs typeface="Lato"/>
                <a:sym typeface="Lato"/>
              </a:rPr>
              <a:t>The recent dominance of Distributed Representations is largely attributed to the success and widespread adoption of neural networks</a:t>
            </a:r>
            <a:endParaRPr b="1">
              <a:latin typeface="Lato"/>
              <a:ea typeface="Lato"/>
              <a:cs typeface="Lato"/>
              <a:sym typeface="Lato"/>
            </a:endParaRPr>
          </a:p>
        </p:txBody>
      </p:sp>
      <p:sp>
        <p:nvSpPr>
          <p:cNvPr id="121" name="Google Shape;121;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animEffect filter="fade" transition="in">
                                      <p:cBhvr>
                                        <p:cTn dur="1"/>
                                        <p:tgtEl>
                                          <p:spTgt spid="1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animEffect filter="fade" transition="in">
                                      <p:cBhvr>
                                        <p:cTn dur="1"/>
                                        <p:tgtEl>
                                          <p:spTgt spid="1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animEffect filter="fade" transition="in">
                                      <p:cBhvr>
                                        <p:cTn dur="1"/>
                                        <p:tgtEl>
                                          <p:spTgt spid="1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animEffect filter="fade" transition="in">
                                      <p:cBhvr>
                                        <p:cTn dur="1"/>
                                        <p:tgtEl>
                                          <p:spTgt spid="1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animEffect filter="fade" transition="in">
                                      <p:cBhvr>
                                        <p:cTn dur="1"/>
                                        <p:tgtEl>
                                          <p:spTgt spid="1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xEl>
                                              <p:pRg end="5" st="5"/>
                                            </p:txEl>
                                          </p:spTgt>
                                        </p:tgtEl>
                                        <p:attrNameLst>
                                          <p:attrName>style.visibility</p:attrName>
                                        </p:attrNameLst>
                                      </p:cBhvr>
                                      <p:to>
                                        <p:strVal val="visible"/>
                                      </p:to>
                                    </p:set>
                                    <p:animEffect filter="fade" transition="in">
                                      <p:cBhvr>
                                        <p:cTn dur="1"/>
                                        <p:tgtEl>
                                          <p:spTgt spid="120">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